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Lst>
  <p:notesMasterIdLst>
    <p:notesMasterId r:id="rId105"/>
  </p:notesMasterIdLst>
  <p:handoutMasterIdLst>
    <p:handoutMasterId r:id="rId106"/>
  </p:handoutMasterIdLst>
  <p:sldIdLst>
    <p:sldId id="331" r:id="rId3"/>
    <p:sldId id="658" r:id="rId4"/>
    <p:sldId id="316" r:id="rId5"/>
    <p:sldId id="833" r:id="rId6"/>
    <p:sldId id="659" r:id="rId7"/>
    <p:sldId id="796" r:id="rId8"/>
    <p:sldId id="797" r:id="rId9"/>
    <p:sldId id="798" r:id="rId10"/>
    <p:sldId id="799" r:id="rId11"/>
    <p:sldId id="800" r:id="rId12"/>
    <p:sldId id="657" r:id="rId13"/>
    <p:sldId id="801" r:id="rId14"/>
    <p:sldId id="806" r:id="rId15"/>
    <p:sldId id="807" r:id="rId16"/>
    <p:sldId id="808" r:id="rId17"/>
    <p:sldId id="809" r:id="rId18"/>
    <p:sldId id="810" r:id="rId19"/>
    <p:sldId id="811" r:id="rId20"/>
    <p:sldId id="812" r:id="rId21"/>
    <p:sldId id="813" r:id="rId22"/>
    <p:sldId id="814" r:id="rId23"/>
    <p:sldId id="815" r:id="rId24"/>
    <p:sldId id="816" r:id="rId25"/>
    <p:sldId id="817" r:id="rId26"/>
    <p:sldId id="818" r:id="rId27"/>
    <p:sldId id="819" r:id="rId28"/>
    <p:sldId id="820" r:id="rId29"/>
    <p:sldId id="821" r:id="rId30"/>
    <p:sldId id="822" r:id="rId31"/>
    <p:sldId id="823" r:id="rId32"/>
    <p:sldId id="824" r:id="rId33"/>
    <p:sldId id="825" r:id="rId34"/>
    <p:sldId id="826" r:id="rId35"/>
    <p:sldId id="827" r:id="rId36"/>
    <p:sldId id="828" r:id="rId37"/>
    <p:sldId id="829" r:id="rId38"/>
    <p:sldId id="831" r:id="rId39"/>
    <p:sldId id="832" r:id="rId40"/>
    <p:sldId id="834" r:id="rId41"/>
    <p:sldId id="479" r:id="rId42"/>
    <p:sldId id="480" r:id="rId43"/>
    <p:sldId id="835" r:id="rId44"/>
    <p:sldId id="661" r:id="rId45"/>
    <p:sldId id="481" r:id="rId46"/>
    <p:sldId id="836" r:id="rId47"/>
    <p:sldId id="520" r:id="rId48"/>
    <p:sldId id="355" r:id="rId49"/>
    <p:sldId id="830" r:id="rId50"/>
    <p:sldId id="521" r:id="rId51"/>
    <p:sldId id="663" r:id="rId52"/>
    <p:sldId id="354" r:id="rId53"/>
    <p:sldId id="597" r:id="rId54"/>
    <p:sldId id="664" r:id="rId55"/>
    <p:sldId id="522" r:id="rId56"/>
    <p:sldId id="524" r:id="rId57"/>
    <p:sldId id="525" r:id="rId58"/>
    <p:sldId id="558" r:id="rId59"/>
    <p:sldId id="559" r:id="rId60"/>
    <p:sldId id="560" r:id="rId61"/>
    <p:sldId id="665" r:id="rId62"/>
    <p:sldId id="350" r:id="rId63"/>
    <p:sldId id="425" r:id="rId64"/>
    <p:sldId id="666" r:id="rId65"/>
    <p:sldId id="651" r:id="rId66"/>
    <p:sldId id="427" r:id="rId67"/>
    <p:sldId id="732" r:id="rId68"/>
    <p:sldId id="652" r:id="rId69"/>
    <p:sldId id="562" r:id="rId70"/>
    <p:sldId id="733" r:id="rId71"/>
    <p:sldId id="429" r:id="rId72"/>
    <p:sldId id="430" r:id="rId73"/>
    <p:sldId id="653" r:id="rId74"/>
    <p:sldId id="431" r:id="rId75"/>
    <p:sldId id="565" r:id="rId76"/>
    <p:sldId id="432" r:id="rId77"/>
    <p:sldId id="654" r:id="rId78"/>
    <p:sldId id="563" r:id="rId79"/>
    <p:sldId id="433" r:id="rId80"/>
    <p:sldId id="434" r:id="rId81"/>
    <p:sldId id="566" r:id="rId82"/>
    <p:sldId id="838" r:id="rId83"/>
    <p:sldId id="839" r:id="rId84"/>
    <p:sldId id="840" r:id="rId85"/>
    <p:sldId id="841" r:id="rId86"/>
    <p:sldId id="842" r:id="rId87"/>
    <p:sldId id="734" r:id="rId88"/>
    <p:sldId id="437" r:id="rId89"/>
    <p:sldId id="438" r:id="rId90"/>
    <p:sldId id="439" r:id="rId91"/>
    <p:sldId id="567" r:id="rId92"/>
    <p:sldId id="795" r:id="rId93"/>
    <p:sldId id="441" r:id="rId94"/>
    <p:sldId id="442" r:id="rId95"/>
    <p:sldId id="443" r:id="rId96"/>
    <p:sldId id="444" r:id="rId97"/>
    <p:sldId id="445" r:id="rId98"/>
    <p:sldId id="446" r:id="rId99"/>
    <p:sldId id="655" r:id="rId100"/>
    <p:sldId id="414" r:id="rId101"/>
    <p:sldId id="421" r:id="rId102"/>
    <p:sldId id="471" r:id="rId103"/>
    <p:sldId id="656" r:id="rId10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52">
          <p15:clr>
            <a:srgbClr val="A4A3A4"/>
          </p15:clr>
        </p15:guide>
        <p15:guide id="2" pos="3812">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868"/>
    <a:srgbClr val="FFFFFF"/>
    <a:srgbClr val="E7E6E6"/>
    <a:srgbClr val="E9EBF5"/>
    <a:srgbClr val="CFD5EA"/>
    <a:srgbClr val="334D80"/>
    <a:srgbClr val="38507C"/>
    <a:srgbClr val="6F97CD"/>
    <a:srgbClr val="223F74"/>
    <a:srgbClr val="203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3" autoAdjust="0"/>
    <p:restoredTop sz="82339" autoAdjust="0"/>
  </p:normalViewPr>
  <p:slideViewPr>
    <p:cSldViewPr snapToGrid="0">
      <p:cViewPr>
        <p:scale>
          <a:sx n="70" d="100"/>
          <a:sy n="70" d="100"/>
        </p:scale>
        <p:origin x="-2142" y="-606"/>
      </p:cViewPr>
      <p:guideLst>
        <p:guide orient="horz" pos="2252"/>
        <p:guide pos="3812"/>
      </p:guideLst>
    </p:cSldViewPr>
  </p:slideViewPr>
  <p:notesTextViewPr>
    <p:cViewPr>
      <p:scale>
        <a:sx n="1" d="1"/>
        <a:sy n="1" d="1"/>
      </p:scale>
      <p:origin x="0" y="0"/>
    </p:cViewPr>
  </p:notesTextViewPr>
  <p:notesViewPr>
    <p:cSldViewPr snapToGrid="0">
      <p:cViewPr varScale="1">
        <p:scale>
          <a:sx n="59" d="100"/>
          <a:sy n="59" d="100"/>
        </p:scale>
        <p:origin x="212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presProps" Target="pres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EFE449-5D1C-416B-9722-C34701A6FEDC}" type="datetimeFigureOut">
              <a:rPr lang="zh-CN" altLang="en-US" smtClean="0"/>
              <a:t>2022-03-21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0B464-0993-406F-8907-763609521B24}" type="slidenum">
              <a:rPr lang="zh-CN" altLang="en-US" smtClean="0"/>
              <a:t>‹#›</a:t>
            </a:fld>
            <a:endParaRPr lang="zh-CN" altLang="en-US"/>
          </a:p>
        </p:txBody>
      </p:sp>
    </p:spTree>
    <p:extLst>
      <p:ext uri="{BB962C8B-B14F-4D97-AF65-F5344CB8AC3E}">
        <p14:creationId xmlns:p14="http://schemas.microsoft.com/office/powerpoint/2010/main" val="1935583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20F2253E-E82B-4ADA-8A8B-81037CCB668B}" type="datetimeFigureOut">
              <a:rPr lang="zh-CN" altLang="en-US" smtClean="0"/>
              <a:t>2022-03-21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9B164750-B091-4191-82BD-DD1DBD835FA4}" type="slidenum">
              <a:rPr lang="zh-CN" altLang="en-US" smtClean="0"/>
              <a:t>‹#›</a:t>
            </a:fld>
            <a:endParaRPr lang="zh-CN" altLang="en-US" dirty="0"/>
          </a:p>
        </p:txBody>
      </p:sp>
    </p:spTree>
    <p:extLst>
      <p:ext uri="{BB962C8B-B14F-4D97-AF65-F5344CB8AC3E}">
        <p14:creationId xmlns:p14="http://schemas.microsoft.com/office/powerpoint/2010/main" val="1312656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寄存器功能很多：状态寄存器，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3</a:t>
            </a:fld>
            <a:endParaRPr lang="zh-CN" altLang="en-US" dirty="0"/>
          </a:p>
        </p:txBody>
      </p:sp>
    </p:spTree>
    <p:extLst>
      <p:ext uri="{BB962C8B-B14F-4D97-AF65-F5344CB8AC3E}">
        <p14:creationId xmlns:p14="http://schemas.microsoft.com/office/powerpoint/2010/main" val="1437823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② 将数组按行平均分给各线程，但是这些行是连续的。这样做的好处是使并行计算的粒度比较大，可以减少调度开销。</a:t>
            </a:r>
          </a:p>
        </p:txBody>
      </p:sp>
    </p:spTree>
    <p:extLst>
      <p:ext uri="{BB962C8B-B14F-4D97-AF65-F5344CB8AC3E}">
        <p14:creationId xmlns:p14="http://schemas.microsoft.com/office/powerpoint/2010/main" val="276687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fontAlgn="auto">
              <a:spcBef>
                <a:spcPts val="0"/>
              </a:spcBef>
              <a:spcAft>
                <a:spcPts val="0"/>
              </a:spcAft>
            </a:pPr>
            <a:r>
              <a:rPr lang="en-US" altLang="zh-CN" sz="1200" spc="300" dirty="0" smtClean="0">
                <a:solidFill>
                  <a:schemeClr val="tx1"/>
                </a:solidFill>
                <a:latin typeface="微软雅黑 Light" panose="020B0502040204020203" charset="-122"/>
                <a:ea typeface="微软雅黑 Light" panose="020B0502040204020203" charset="-122"/>
              </a:rPr>
              <a:t>GPU</a:t>
            </a:r>
            <a:r>
              <a:rPr lang="zh-CN" altLang="en-US" sz="1200" spc="300" dirty="0" smtClean="0">
                <a:solidFill>
                  <a:schemeClr val="tx1"/>
                </a:solidFill>
                <a:latin typeface="微软雅黑 Light" panose="020B0502040204020203" charset="-122"/>
                <a:ea typeface="微软雅黑 Light" panose="020B0502040204020203" charset="-122"/>
              </a:rPr>
              <a:t>是英伟达公司（</a:t>
            </a:r>
            <a:r>
              <a:rPr lang="en-US" altLang="zh-CN" sz="1200" spc="300" dirty="0" err="1" smtClean="0">
                <a:solidFill>
                  <a:schemeClr val="tx1"/>
                </a:solidFill>
                <a:latin typeface="微软雅黑 Light" panose="020B0502040204020203" charset="-122"/>
                <a:ea typeface="微软雅黑 Light" panose="020B0502040204020203" charset="-122"/>
              </a:rPr>
              <a:t>Nvidia</a:t>
            </a:r>
            <a:r>
              <a:rPr lang="zh-CN" altLang="en-US" sz="1200" spc="300" dirty="0" smtClean="0">
                <a:solidFill>
                  <a:schemeClr val="tx1"/>
                </a:solidFill>
                <a:latin typeface="微软雅黑 Light" panose="020B0502040204020203" charset="-122"/>
                <a:ea typeface="微软雅黑 Light" panose="020B0502040204020203" charset="-122"/>
              </a:rPr>
              <a:t>）在</a:t>
            </a:r>
            <a:r>
              <a:rPr lang="en-US" altLang="zh-CN" sz="1200" spc="300" dirty="0" smtClean="0">
                <a:solidFill>
                  <a:schemeClr val="tx1"/>
                </a:solidFill>
                <a:latin typeface="微软雅黑 Light" panose="020B0502040204020203" charset="-122"/>
                <a:ea typeface="微软雅黑 Light" panose="020B0502040204020203" charset="-122"/>
              </a:rPr>
              <a:t>1999</a:t>
            </a:r>
            <a:r>
              <a:rPr lang="zh-CN" altLang="en-US" sz="1200" spc="300" dirty="0" smtClean="0">
                <a:solidFill>
                  <a:schemeClr val="tx1"/>
                </a:solidFill>
                <a:latin typeface="微软雅黑 Light" panose="020B0502040204020203" charset="-122"/>
                <a:ea typeface="微软雅黑 Light" panose="020B0502040204020203" charset="-122"/>
              </a:rPr>
              <a:t>年</a:t>
            </a:r>
            <a:r>
              <a:rPr lang="en-US" altLang="zh-CN" sz="1200" spc="300" dirty="0" smtClean="0">
                <a:solidFill>
                  <a:schemeClr val="tx1"/>
                </a:solidFill>
                <a:latin typeface="微软雅黑 Light" panose="020B0502040204020203" charset="-122"/>
                <a:ea typeface="微软雅黑 Light" panose="020B0502040204020203" charset="-122"/>
              </a:rPr>
              <a:t>8</a:t>
            </a:r>
            <a:r>
              <a:rPr lang="zh-CN" altLang="en-US" sz="1200" spc="300" dirty="0" smtClean="0">
                <a:solidFill>
                  <a:schemeClr val="tx1"/>
                </a:solidFill>
                <a:latin typeface="微软雅黑 Light" panose="020B0502040204020203" charset="-122"/>
                <a:ea typeface="微软雅黑 Light" panose="020B0502040204020203" charset="-122"/>
              </a:rPr>
              <a:t>月发布</a:t>
            </a:r>
            <a:r>
              <a:rPr lang="en-US" altLang="zh-CN" sz="1200" spc="300" dirty="0" smtClean="0">
                <a:solidFill>
                  <a:schemeClr val="tx1"/>
                </a:solidFill>
                <a:latin typeface="微软雅黑 Light" panose="020B0502040204020203" charset="-122"/>
                <a:ea typeface="微软雅黑 Light" panose="020B0502040204020203" charset="-122"/>
              </a:rPr>
              <a:t>NVIDIA GeForce 256</a:t>
            </a:r>
            <a:r>
              <a:rPr lang="zh-CN" altLang="en-US" sz="1200" spc="300" dirty="0" smtClean="0">
                <a:solidFill>
                  <a:schemeClr val="tx1"/>
                </a:solidFill>
                <a:latin typeface="微软雅黑 Light" panose="020B0502040204020203" charset="-122"/>
                <a:ea typeface="微软雅黑 Light" panose="020B0502040204020203" charset="-122"/>
              </a:rPr>
              <a:t>绘图处理芯片时首先提出的概念。</a:t>
            </a:r>
            <a:r>
              <a:rPr lang="en-US" altLang="zh-CN" sz="1200" spc="300" dirty="0" smtClean="0">
                <a:solidFill>
                  <a:schemeClr val="tx1"/>
                </a:solidFill>
                <a:latin typeface="微软雅黑 Light" panose="020B0502040204020203" charset="-122"/>
                <a:ea typeface="微软雅黑 Light" panose="020B0502040204020203" charset="-122"/>
              </a:rPr>
              <a:t>GeForce 256</a:t>
            </a:r>
            <a:r>
              <a:rPr lang="zh-CN" altLang="en-US" sz="1200" spc="300" dirty="0" smtClean="0">
                <a:solidFill>
                  <a:schemeClr val="tx1"/>
                </a:solidFill>
                <a:latin typeface="微软雅黑 Light" panose="020B0502040204020203" charset="-122"/>
                <a:ea typeface="微软雅黑 Light" panose="020B0502040204020203" charset="-122"/>
              </a:rPr>
              <a:t>采用了一种全新的架构：将</a:t>
            </a:r>
            <a:r>
              <a:rPr lang="en-US" altLang="zh-CN" sz="1200" spc="300" dirty="0" smtClean="0">
                <a:solidFill>
                  <a:schemeClr val="tx1"/>
                </a:solidFill>
                <a:latin typeface="微软雅黑 Light" panose="020B0502040204020203" charset="-122"/>
                <a:ea typeface="微软雅黑 Light" panose="020B0502040204020203" charset="-122"/>
              </a:rPr>
              <a:t>T</a:t>
            </a:r>
            <a:r>
              <a:rPr lang="zh-CN" altLang="en-US" sz="1200" spc="300" dirty="0" smtClean="0">
                <a:solidFill>
                  <a:schemeClr val="tx1"/>
                </a:solidFill>
                <a:latin typeface="微软雅黑 Light" panose="020B0502040204020203" charset="-122"/>
                <a:ea typeface="微软雅黑 Light" panose="020B0502040204020203" charset="-122"/>
              </a:rPr>
              <a:t>＆</a:t>
            </a:r>
            <a:r>
              <a:rPr lang="en-US" altLang="zh-CN" sz="1200" spc="300" dirty="0" smtClean="0">
                <a:solidFill>
                  <a:schemeClr val="tx1"/>
                </a:solidFill>
                <a:latin typeface="微软雅黑 Light" panose="020B0502040204020203" charset="-122"/>
                <a:ea typeface="微软雅黑 Light" panose="020B0502040204020203" charset="-122"/>
              </a:rPr>
              <a:t>L</a:t>
            </a:r>
            <a:r>
              <a:rPr lang="zh-CN" altLang="en-US" sz="1200" spc="300" dirty="0" smtClean="0">
                <a:solidFill>
                  <a:schemeClr val="tx1"/>
                </a:solidFill>
                <a:latin typeface="微软雅黑 Light" panose="020B0502040204020203" charset="-122"/>
                <a:ea typeface="微软雅黑 Light" panose="020B0502040204020203" charset="-122"/>
              </a:rPr>
              <a:t>（几何转换与光照）功能以硬件的形式集成在图形芯片中，</a:t>
            </a:r>
            <a:r>
              <a:rPr lang="zh-CN" altLang="en-US" sz="1200" spc="300" dirty="0" smtClean="0">
                <a:solidFill>
                  <a:srgbClr val="FF0000"/>
                </a:solidFill>
                <a:latin typeface="微软雅黑 Light" panose="020B0502040204020203" charset="-122"/>
                <a:ea typeface="微软雅黑 Light" panose="020B0502040204020203" charset="-122"/>
              </a:rPr>
              <a:t>由图形芯片来负责几何转换和光照操作</a:t>
            </a:r>
            <a:r>
              <a:rPr lang="zh-CN" altLang="en-US" sz="1200" spc="300" dirty="0" smtClean="0">
                <a:solidFill>
                  <a:schemeClr val="tx1"/>
                </a:solidFill>
                <a:latin typeface="微软雅黑 Light" panose="020B0502040204020203" charset="-122"/>
                <a:ea typeface="微软雅黑 Light" panose="020B0502040204020203" charset="-122"/>
              </a:rPr>
              <a:t>。这些</a:t>
            </a:r>
            <a:r>
              <a:rPr lang="en-US" altLang="zh-CN" sz="1200" spc="300" dirty="0" smtClean="0">
                <a:solidFill>
                  <a:schemeClr val="tx1"/>
                </a:solidFill>
                <a:latin typeface="微软雅黑 Light" panose="020B0502040204020203" charset="-122"/>
                <a:ea typeface="微软雅黑 Light" panose="020B0502040204020203" charset="-122"/>
              </a:rPr>
              <a:t>3D</a:t>
            </a:r>
            <a:r>
              <a:rPr lang="zh-CN" altLang="en-US" sz="1200" spc="300" dirty="0" smtClean="0">
                <a:solidFill>
                  <a:schemeClr val="tx1"/>
                </a:solidFill>
                <a:latin typeface="微软雅黑 Light" panose="020B0502040204020203" charset="-122"/>
                <a:ea typeface="微软雅黑 Light" panose="020B0502040204020203" charset="-122"/>
              </a:rPr>
              <a:t>图形处理任务以往完全依赖</a:t>
            </a:r>
            <a:r>
              <a:rPr lang="en-US" altLang="zh-CN" sz="1200" spc="300" dirty="0" smtClean="0">
                <a:solidFill>
                  <a:schemeClr val="tx1"/>
                </a:solidFill>
                <a:latin typeface="微软雅黑 Light" panose="020B0502040204020203" charset="-122"/>
                <a:ea typeface="微软雅黑 Light" panose="020B0502040204020203" charset="-122"/>
              </a:rPr>
              <a:t>CPU</a:t>
            </a:r>
            <a:r>
              <a:rPr lang="zh-CN" altLang="en-US" sz="1200" spc="300" dirty="0" smtClean="0">
                <a:solidFill>
                  <a:schemeClr val="tx1"/>
                </a:solidFill>
                <a:latin typeface="微软雅黑 Light" panose="020B0502040204020203" charset="-122"/>
                <a:ea typeface="微软雅黑 Light" panose="020B0502040204020203" charset="-122"/>
              </a:rPr>
              <a:t>执行，而</a:t>
            </a:r>
            <a:r>
              <a:rPr lang="en-US" altLang="zh-CN" sz="1200" spc="300" dirty="0" smtClean="0">
                <a:solidFill>
                  <a:schemeClr val="tx1"/>
                </a:solidFill>
                <a:latin typeface="微软雅黑 Light" panose="020B0502040204020203" charset="-122"/>
                <a:ea typeface="微软雅黑 Light" panose="020B0502040204020203" charset="-122"/>
              </a:rPr>
              <a:t>CPU</a:t>
            </a:r>
            <a:r>
              <a:rPr lang="zh-CN" altLang="en-US" sz="1200" spc="300" dirty="0" smtClean="0">
                <a:solidFill>
                  <a:schemeClr val="tx1"/>
                </a:solidFill>
                <a:latin typeface="微软雅黑 Light" panose="020B0502040204020203" charset="-122"/>
                <a:ea typeface="微软雅黑 Light" panose="020B0502040204020203" charset="-122"/>
              </a:rPr>
              <a:t>浮点数计算性能的强弱会对整机的</a:t>
            </a:r>
            <a:r>
              <a:rPr lang="en-US" altLang="zh-CN" sz="1200" spc="300" dirty="0" smtClean="0">
                <a:solidFill>
                  <a:schemeClr val="tx1"/>
                </a:solidFill>
                <a:latin typeface="微软雅黑 Light" panose="020B0502040204020203" charset="-122"/>
                <a:ea typeface="微软雅黑 Light" panose="020B0502040204020203" charset="-122"/>
              </a:rPr>
              <a:t>3D</a:t>
            </a:r>
            <a:r>
              <a:rPr lang="zh-CN" altLang="en-US" sz="1200" spc="300" dirty="0" smtClean="0">
                <a:solidFill>
                  <a:schemeClr val="tx1"/>
                </a:solidFill>
                <a:latin typeface="微软雅黑 Light" panose="020B0502040204020203" charset="-122"/>
                <a:ea typeface="微软雅黑 Light" panose="020B0502040204020203" charset="-122"/>
              </a:rPr>
              <a:t>性能表现产生很大的影响。</a:t>
            </a:r>
            <a:r>
              <a:rPr lang="zh-CN" altLang="en-US" sz="1200" spc="300" dirty="0" smtClean="0">
                <a:solidFill>
                  <a:srgbClr val="FF0000"/>
                </a:solidFill>
                <a:latin typeface="微软雅黑 Light" panose="020B0502040204020203" charset="-122"/>
                <a:ea typeface="微软雅黑 Light" panose="020B0502040204020203" charset="-122"/>
              </a:rPr>
              <a:t>另外</a:t>
            </a:r>
            <a:r>
              <a:rPr lang="en-US" altLang="zh-CN" sz="1200" spc="300" dirty="0" smtClean="0">
                <a:solidFill>
                  <a:srgbClr val="FF0000"/>
                </a:solidFill>
                <a:latin typeface="微软雅黑 Light" panose="020B0502040204020203" charset="-122"/>
                <a:ea typeface="微软雅黑 Light" panose="020B0502040204020203" charset="-122"/>
              </a:rPr>
              <a:t>CPU</a:t>
            </a:r>
            <a:r>
              <a:rPr lang="zh-CN" altLang="en-US" sz="1200" spc="300" dirty="0" smtClean="0">
                <a:solidFill>
                  <a:srgbClr val="FF0000"/>
                </a:solidFill>
                <a:latin typeface="微软雅黑 Light" panose="020B0502040204020203" charset="-122"/>
                <a:ea typeface="微软雅黑 Light" panose="020B0502040204020203" charset="-122"/>
              </a:rPr>
              <a:t>很忙！</a:t>
            </a:r>
          </a:p>
          <a:p>
            <a:pPr indent="457200" fontAlgn="auto">
              <a:spcBef>
                <a:spcPts val="0"/>
              </a:spcBef>
              <a:spcAft>
                <a:spcPts val="0"/>
              </a:spcAft>
            </a:pPr>
            <a:r>
              <a:rPr lang="zh-CN" altLang="en-US" sz="1200" spc="300" dirty="0" smtClean="0">
                <a:solidFill>
                  <a:schemeClr val="tx1"/>
                </a:solidFill>
                <a:latin typeface="微软雅黑 Light" panose="020B0502040204020203" charset="-122"/>
                <a:ea typeface="微软雅黑 Light" panose="020B0502040204020203" charset="-122"/>
              </a:rPr>
              <a:t>“统一渲染架构”。在以往的</a:t>
            </a:r>
            <a:r>
              <a:rPr lang="en-US" altLang="zh-CN" sz="1200" spc="300" dirty="0" smtClean="0">
                <a:solidFill>
                  <a:schemeClr val="tx1"/>
                </a:solidFill>
                <a:latin typeface="微软雅黑 Light" panose="020B0502040204020203" charset="-122"/>
                <a:ea typeface="微软雅黑 Light" panose="020B0502040204020203" charset="-122"/>
              </a:rPr>
              <a:t>GPU</a:t>
            </a:r>
            <a:r>
              <a:rPr lang="zh-CN" altLang="en-US" sz="1200" spc="300" dirty="0" smtClean="0">
                <a:solidFill>
                  <a:schemeClr val="tx1"/>
                </a:solidFill>
                <a:latin typeface="微软雅黑 Light" panose="020B0502040204020203" charset="-122"/>
                <a:ea typeface="微软雅黑 Light" panose="020B0502040204020203" charset="-122"/>
              </a:rPr>
              <a:t>产品设计中，处理</a:t>
            </a:r>
            <a:r>
              <a:rPr lang="en-US" altLang="zh-CN" sz="1200" spc="300" dirty="0" smtClean="0">
                <a:solidFill>
                  <a:schemeClr val="tx1"/>
                </a:solidFill>
                <a:latin typeface="微软雅黑 Light" panose="020B0502040204020203" charset="-122"/>
                <a:ea typeface="微软雅黑 Light" panose="020B0502040204020203" charset="-122"/>
              </a:rPr>
              <a:t>3D</a:t>
            </a:r>
            <a:r>
              <a:rPr lang="zh-CN" altLang="en-US" sz="1200" spc="300" dirty="0" smtClean="0">
                <a:solidFill>
                  <a:schemeClr val="tx1"/>
                </a:solidFill>
                <a:latin typeface="微软雅黑 Light" panose="020B0502040204020203" charset="-122"/>
                <a:ea typeface="微软雅黑 Light" panose="020B0502040204020203" charset="-122"/>
              </a:rPr>
              <a:t>图形的顶点处理指令和像素处理指令的单元是独立的。因为任何一个</a:t>
            </a:r>
            <a:r>
              <a:rPr lang="en-US" altLang="zh-CN" sz="1200" spc="300" dirty="0" smtClean="0">
                <a:solidFill>
                  <a:schemeClr val="tx1"/>
                </a:solidFill>
                <a:latin typeface="微软雅黑 Light" panose="020B0502040204020203" charset="-122"/>
                <a:ea typeface="微软雅黑 Light" panose="020B0502040204020203" charset="-122"/>
              </a:rPr>
              <a:t>3D</a:t>
            </a:r>
            <a:r>
              <a:rPr lang="zh-CN" altLang="en-US" sz="1200" spc="300" dirty="0" smtClean="0">
                <a:solidFill>
                  <a:schemeClr val="tx1"/>
                </a:solidFill>
                <a:latin typeface="微软雅黑 Light" panose="020B0502040204020203" charset="-122"/>
                <a:ea typeface="微软雅黑 Light" panose="020B0502040204020203" charset="-122"/>
              </a:rPr>
              <a:t>渲染画面，其运行时顶点指令数与像素指令数的比例都是不相同的，但</a:t>
            </a:r>
            <a:r>
              <a:rPr lang="en-US" altLang="zh-CN" sz="1200" spc="300" dirty="0" smtClean="0">
                <a:solidFill>
                  <a:schemeClr val="tx1"/>
                </a:solidFill>
                <a:latin typeface="微软雅黑 Light" panose="020B0502040204020203" charset="-122"/>
                <a:ea typeface="微软雅黑 Light" panose="020B0502040204020203" charset="-122"/>
              </a:rPr>
              <a:t>GPU</a:t>
            </a:r>
            <a:r>
              <a:rPr lang="zh-CN" altLang="en-US" sz="1200" spc="300" dirty="0" smtClean="0">
                <a:solidFill>
                  <a:schemeClr val="tx1"/>
                </a:solidFill>
                <a:latin typeface="微软雅黑 Light" panose="020B0502040204020203" charset="-122"/>
                <a:ea typeface="微软雅黑 Light" panose="020B0502040204020203" charset="-122"/>
              </a:rPr>
              <a:t>中顶点单元与像素单元的比例却是固定的，这就会导致某些时候顶点单元不够用，而像素单元大量闲置，某些时候又反过来，硬件利用效率低下。游戏开发者为了获得最好的运行性能，不得不小心翼翼地调整两种渲染指令的比例。微软认为，这种情况限制了图形技术的进一步发展。因此，微软在设计</a:t>
            </a:r>
            <a:r>
              <a:rPr lang="en-US" altLang="zh-CN" sz="1200" spc="300" dirty="0" smtClean="0">
                <a:solidFill>
                  <a:schemeClr val="tx1"/>
                </a:solidFill>
                <a:latin typeface="微软雅黑 Light" panose="020B0502040204020203" charset="-122"/>
                <a:ea typeface="微软雅黑 Light" panose="020B0502040204020203" charset="-122"/>
              </a:rPr>
              <a:t>Xbox 360</a:t>
            </a:r>
            <a:r>
              <a:rPr lang="zh-CN" altLang="en-US" sz="1200" spc="300" dirty="0" smtClean="0">
                <a:solidFill>
                  <a:schemeClr val="tx1"/>
                </a:solidFill>
                <a:latin typeface="微软雅黑 Light" panose="020B0502040204020203" charset="-122"/>
                <a:ea typeface="微软雅黑 Light" panose="020B0502040204020203" charset="-122"/>
              </a:rPr>
              <a:t>游戏机的时候，提出了统一渲染架构的概念。所谓统一渲染，即</a:t>
            </a:r>
            <a:r>
              <a:rPr lang="en-US" altLang="zh-CN" sz="1200" spc="300" dirty="0" smtClean="0">
                <a:solidFill>
                  <a:schemeClr val="tx1"/>
                </a:solidFill>
                <a:latin typeface="微软雅黑 Light" panose="020B0502040204020203" charset="-122"/>
                <a:ea typeface="微软雅黑 Light" panose="020B0502040204020203" charset="-122"/>
              </a:rPr>
              <a:t>GPU</a:t>
            </a:r>
            <a:r>
              <a:rPr lang="zh-CN" altLang="en-US" sz="1200" spc="300" dirty="0" smtClean="0">
                <a:solidFill>
                  <a:schemeClr val="tx1"/>
                </a:solidFill>
                <a:latin typeface="微软雅黑 Light" panose="020B0502040204020203" charset="-122"/>
                <a:ea typeface="微软雅黑 Light" panose="020B0502040204020203" charset="-122"/>
              </a:rPr>
              <a:t>中不再有单独的顶点渲染单元和像素渲染单元，而是由一个</a:t>
            </a:r>
            <a:r>
              <a:rPr lang="zh-CN" altLang="en-US" sz="1200" spc="300" dirty="0" smtClean="0">
                <a:solidFill>
                  <a:srgbClr val="FF0000"/>
                </a:solidFill>
                <a:latin typeface="微软雅黑 Light" panose="020B0502040204020203" charset="-122"/>
                <a:ea typeface="微软雅黑 Light" panose="020B0502040204020203" charset="-122"/>
              </a:rPr>
              <a:t>通用</a:t>
            </a:r>
            <a:r>
              <a:rPr lang="zh-CN" altLang="en-US" sz="1200" spc="300" dirty="0" smtClean="0">
                <a:solidFill>
                  <a:schemeClr val="tx1"/>
                </a:solidFill>
                <a:latin typeface="微软雅黑 Light" panose="020B0502040204020203" charset="-122"/>
                <a:ea typeface="微软雅黑 Light" panose="020B0502040204020203" charset="-122"/>
              </a:rPr>
              <a:t>的渲染单元完成顶点和像素渲染任务。</a:t>
            </a:r>
          </a:p>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74</a:t>
            </a:fld>
            <a:endParaRPr lang="zh-CN" altLang="en-US" dirty="0"/>
          </a:p>
        </p:txBody>
      </p:sp>
    </p:spTree>
    <p:extLst>
      <p:ext uri="{BB962C8B-B14F-4D97-AF65-F5344CB8AC3E}">
        <p14:creationId xmlns:p14="http://schemas.microsoft.com/office/powerpoint/2010/main" val="269530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75</a:t>
            </a:fld>
            <a:endParaRPr lang="zh-CN" altLang="en-US" dirty="0"/>
          </a:p>
        </p:txBody>
      </p:sp>
    </p:spTree>
    <p:extLst>
      <p:ext uri="{BB962C8B-B14F-4D97-AF65-F5344CB8AC3E}">
        <p14:creationId xmlns:p14="http://schemas.microsoft.com/office/powerpoint/2010/main" val="92407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系统结构是最具革命性</a:t>
            </a:r>
            <a:r>
              <a:rPr lang="zh-CN" altLang="en-US" dirty="0" smtClean="0"/>
              <a:t>的</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SFU</a:t>
            </a:r>
            <a:r>
              <a:rPr lang="zh-CN" altLang="en-US" dirty="0" smtClean="0"/>
              <a:t>： </a:t>
            </a:r>
            <a:r>
              <a:rPr lang="en-US" altLang="zh-CN" dirty="0" smtClean="0"/>
              <a:t>Single Float</a:t>
            </a:r>
            <a:r>
              <a:rPr lang="en-US" altLang="zh-CN" baseline="0" dirty="0" smtClean="0"/>
              <a:t> Unit?</a:t>
            </a:r>
            <a:endParaRPr lang="zh-CN" altLang="en-US" dirty="0" smtClean="0"/>
          </a:p>
          <a:p>
            <a:endParaRPr lang="zh-CN" altLang="en-US" dirty="0"/>
          </a:p>
        </p:txBody>
      </p:sp>
    </p:spTree>
    <p:extLst>
      <p:ext uri="{BB962C8B-B14F-4D97-AF65-F5344CB8AC3E}">
        <p14:creationId xmlns:p14="http://schemas.microsoft.com/office/powerpoint/2010/main" val="2653208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77</a:t>
            </a:fld>
            <a:endParaRPr lang="zh-CN" altLang="en-US" dirty="0"/>
          </a:p>
        </p:txBody>
      </p:sp>
    </p:spTree>
    <p:extLst>
      <p:ext uri="{BB962C8B-B14F-4D97-AF65-F5344CB8AC3E}">
        <p14:creationId xmlns:p14="http://schemas.microsoft.com/office/powerpoint/2010/main" val="360970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pc="300" dirty="0" smtClean="0">
                <a:solidFill>
                  <a:schemeClr val="tx1"/>
                </a:solidFill>
                <a:latin typeface="微软雅黑 Light" panose="020B0502040204020203" charset="-122"/>
                <a:ea typeface="微软雅黑 Light" panose="020B0502040204020203" charset="-122"/>
              </a:rPr>
              <a:t>在实际应用中可能要多次调用GPU进行计算，但是不用每次都完全按上面流程。可以在第一次执行①时把需要的空间都申请好，这样流程就变成随后根据需要在②-④循环多次，最后执行⑤。甚至有时①②④⑤只执行一次③经过多次循环执行。</a:t>
            </a:r>
          </a:p>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79</a:t>
            </a:fld>
            <a:endParaRPr lang="zh-CN" altLang="en-US" dirty="0"/>
          </a:p>
        </p:txBody>
      </p:sp>
    </p:spTree>
    <p:extLst>
      <p:ext uri="{BB962C8B-B14F-4D97-AF65-F5344CB8AC3E}">
        <p14:creationId xmlns:p14="http://schemas.microsoft.com/office/powerpoint/2010/main" val="991256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使用关键字</a:t>
            </a:r>
            <a:r>
              <a:rPr lang="en-US" altLang="zh-CN" b="1" dirty="0" smtClean="0"/>
              <a:t>global</a:t>
            </a:r>
            <a:r>
              <a:rPr lang="zh-CN" altLang="en-US" dirty="0" smtClean="0"/>
              <a:t>来标识，在</a:t>
            </a:r>
            <a:r>
              <a:rPr lang="en-US" altLang="zh-CN" dirty="0" smtClean="0"/>
              <a:t>CPU</a:t>
            </a:r>
            <a:r>
              <a:rPr lang="zh-CN" altLang="en-US" dirty="0" smtClean="0"/>
              <a:t>上调用，在</a:t>
            </a:r>
            <a:r>
              <a:rPr lang="en-US" altLang="zh-CN" dirty="0" smtClean="0"/>
              <a:t>GPU</a:t>
            </a:r>
            <a:r>
              <a:rPr lang="zh-CN" altLang="en-US" dirty="0" smtClean="0"/>
              <a:t>上执行，返回值为</a:t>
            </a:r>
            <a:r>
              <a:rPr lang="en-US" altLang="zh-CN" dirty="0" smtClean="0"/>
              <a:t>void</a:t>
            </a:r>
          </a:p>
          <a:p>
            <a:r>
              <a:rPr lang="zh-CN" altLang="en-US" dirty="0" smtClean="0"/>
              <a:t>使用</a:t>
            </a:r>
            <a:r>
              <a:rPr lang="en-US" altLang="zh-CN" dirty="0" smtClean="0"/>
              <a:t>&lt;&lt;&lt; &gt;&amp;</a:t>
            </a:r>
            <a:r>
              <a:rPr lang="en-US" altLang="zh-CN" dirty="0" err="1" smtClean="0"/>
              <a:t>gt</a:t>
            </a:r>
            <a:r>
              <a:rPr lang="en-US" altLang="zh-CN" dirty="0" smtClean="0"/>
              <a:t>;&amp;</a:t>
            </a:r>
            <a:r>
              <a:rPr lang="en-US" altLang="zh-CN" dirty="0" err="1" smtClean="0"/>
              <a:t>gt</a:t>
            </a:r>
            <a:r>
              <a:rPr lang="en-US" altLang="zh-CN" dirty="0" smtClean="0"/>
              <a:t>;</a:t>
            </a:r>
            <a:r>
              <a:rPr lang="zh-CN" altLang="en-US" dirty="0" smtClean="0"/>
              <a:t>来指定线程索引方式</a:t>
            </a:r>
            <a:endParaRPr lang="en-US" altLang="zh-CN" dirty="0" smtClean="0"/>
          </a:p>
          <a:p>
            <a:r>
              <a:rPr lang="zh-CN" altLang="en-US" dirty="0" smtClean="0"/>
              <a:t>核函数相对于</a:t>
            </a:r>
            <a:r>
              <a:rPr lang="en-US" altLang="zh-CN" dirty="0" smtClean="0"/>
              <a:t>CPU</a:t>
            </a:r>
            <a:r>
              <a:rPr lang="zh-CN" altLang="en-US" dirty="0" smtClean="0"/>
              <a:t>是异步的，在核函数执行完之前就会返回，这样</a:t>
            </a:r>
            <a:r>
              <a:rPr lang="en-US" altLang="zh-CN" dirty="0" smtClean="0"/>
              <a:t>CPU</a:t>
            </a:r>
            <a:r>
              <a:rPr lang="zh-CN" altLang="en-US" dirty="0" smtClean="0"/>
              <a:t>可以不用等待核函数的完成，继续执行后续代码核函数</a:t>
            </a:r>
            <a:endParaRPr lang="en-US" altLang="zh-CN" dirty="0" smtClean="0"/>
          </a:p>
          <a:p>
            <a:r>
              <a:rPr lang="zh-CN" altLang="en-US" dirty="0" smtClean="0"/>
              <a:t>不支持可变参数，不支持静态变量，不支持函数指针</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81</a:t>
            </a:fld>
            <a:endParaRPr lang="zh-CN" altLang="en-US" dirty="0"/>
          </a:p>
        </p:txBody>
      </p:sp>
    </p:spTree>
    <p:extLst>
      <p:ext uri="{BB962C8B-B14F-4D97-AF65-F5344CB8AC3E}">
        <p14:creationId xmlns:p14="http://schemas.microsoft.com/office/powerpoint/2010/main" val="886162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至于线程为什么是这三层的关系，是跟</a:t>
            </a:r>
            <a:r>
              <a:rPr lang="en-US" altLang="zh-CN" dirty="0" smtClean="0"/>
              <a:t>GPU</a:t>
            </a:r>
            <a:r>
              <a:rPr lang="zh-CN" altLang="en-US" dirty="0" smtClean="0"/>
              <a:t>的硬件架构紧密相关。</a:t>
            </a: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82</a:t>
            </a:fld>
            <a:endParaRPr lang="zh-CN" altLang="en-US" dirty="0"/>
          </a:p>
        </p:txBody>
      </p:sp>
    </p:spTree>
    <p:extLst>
      <p:ext uri="{BB962C8B-B14F-4D97-AF65-F5344CB8AC3E}">
        <p14:creationId xmlns:p14="http://schemas.microsoft.com/office/powerpoint/2010/main" val="1213932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CUDA</a:t>
            </a:r>
            <a:r>
              <a:rPr lang="zh-CN" altLang="en-US" dirty="0" smtClean="0"/>
              <a:t>核函数 把任务传递关系定义为：任务从高层到底层传递：</a:t>
            </a:r>
            <a:endParaRPr lang="en-US" altLang="zh-CN" dirty="0" smtClean="0"/>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GPU</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这个计算机集群有一个特点，各个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之间只能通过全局内存间接通信，没有其它互联通道，所以这个集群只适合进行纯并行化计算。如果在计算过程中每个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之间还需要通信，则整体运行效率很低。</a:t>
            </a: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83</a:t>
            </a:fld>
            <a:endParaRPr lang="zh-CN" altLang="en-US" dirty="0"/>
          </a:p>
        </p:txBody>
      </p:sp>
    </p:spTree>
    <p:extLst>
      <p:ext uri="{BB962C8B-B14F-4D97-AF65-F5344CB8AC3E}">
        <p14:creationId xmlns:p14="http://schemas.microsoft.com/office/powerpoint/2010/main" val="465408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CPU</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main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函数启动核函数的方法</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只是额外添加了</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&lt;&lt;&lt;&gt;&gt;&gt;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尖括号配置信息，尖括号内的配置信息并不是传递给核函数的，而是传递给</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CUDA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运行时系统，告诉运行时系统如何启动核函数。</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dirty="0" smtClean="0"/>
              <a:t>核函数</a:t>
            </a:r>
            <a:r>
              <a:rPr lang="en-US" altLang="zh-CN" dirty="0" smtClean="0"/>
              <a:t>&lt;&lt;&lt;&gt;&gt;&gt;</a:t>
            </a:r>
            <a:r>
              <a:rPr lang="zh-CN" altLang="en-US" dirty="0" smtClean="0"/>
              <a:t>内的配置信息如何设置才能达到最优性能，涉及到</a:t>
            </a:r>
            <a:r>
              <a:rPr lang="en-US" altLang="zh-CN" dirty="0" smtClean="0"/>
              <a:t>GPU</a:t>
            </a:r>
            <a:r>
              <a:rPr lang="zh-CN" altLang="en-US" dirty="0" smtClean="0"/>
              <a:t>硬件架构的知识点</a:t>
            </a: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84</a:t>
            </a:fld>
            <a:endParaRPr lang="zh-CN" altLang="en-US" dirty="0"/>
          </a:p>
        </p:txBody>
      </p:sp>
    </p:spTree>
    <p:extLst>
      <p:ext uri="{BB962C8B-B14F-4D97-AF65-F5344CB8AC3E}">
        <p14:creationId xmlns:p14="http://schemas.microsoft.com/office/powerpoint/2010/main" val="2403721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latin typeface="幼圆" panose="02010509060101010101" pitchFamily="49" charset="-122"/>
                <a:ea typeface="幼圆" panose="02010509060101010101" pitchFamily="49" charset="-122"/>
              </a:rPr>
              <a:t>上述</a:t>
            </a:r>
            <a:r>
              <a:rPr lang="en-US" altLang="zh-CN" b="1" smtClean="0">
                <a:latin typeface="幼圆" panose="02010509060101010101" pitchFamily="49" charset="-122"/>
                <a:ea typeface="幼圆" panose="02010509060101010101" pitchFamily="49" charset="-122"/>
              </a:rPr>
              <a:t>I</a:t>
            </a:r>
            <a:r>
              <a:rPr lang="en-US" altLang="zh-CN" b="1" baseline="-25000" smtClean="0">
                <a:latin typeface="幼圆" panose="02010509060101010101" pitchFamily="49" charset="-122"/>
                <a:ea typeface="幼圆" panose="02010509060101010101" pitchFamily="49" charset="-122"/>
              </a:rPr>
              <a:t>1</a:t>
            </a:r>
            <a:r>
              <a:rPr lang="en-US" altLang="zh-CN" b="1" smtClean="0">
                <a:latin typeface="幼圆" panose="02010509060101010101" pitchFamily="49" charset="-122"/>
                <a:ea typeface="幼圆" panose="02010509060101010101" pitchFamily="49" charset="-122"/>
              </a:rPr>
              <a:t>-I</a:t>
            </a:r>
            <a:r>
              <a:rPr lang="en-US" altLang="zh-CN" b="1" baseline="-25000" smtClean="0">
                <a:latin typeface="幼圆" panose="02010509060101010101" pitchFamily="49" charset="-122"/>
                <a:ea typeface="幼圆" panose="02010509060101010101" pitchFamily="49" charset="-122"/>
              </a:rPr>
              <a:t>7</a:t>
            </a:r>
            <a:r>
              <a:rPr lang="zh-CN" altLang="en-US" b="1" smtClean="0">
                <a:latin typeface="幼圆" panose="02010509060101010101" pitchFamily="49" charset="-122"/>
                <a:ea typeface="幼圆" panose="02010509060101010101" pitchFamily="49" charset="-122"/>
              </a:rPr>
              <a:t>的</a:t>
            </a:r>
            <a:r>
              <a:rPr lang="en-US" altLang="zh-CN" b="1" smtClean="0">
                <a:latin typeface="幼圆" panose="02010509060101010101" pitchFamily="49" charset="-122"/>
                <a:ea typeface="幼圆" panose="02010509060101010101" pitchFamily="49" charset="-122"/>
              </a:rPr>
              <a:t>Huffman</a:t>
            </a:r>
            <a:r>
              <a:rPr lang="zh-CN" altLang="en-US" b="1" smtClean="0">
                <a:latin typeface="幼圆" panose="02010509060101010101" pitchFamily="49" charset="-122"/>
                <a:ea typeface="幼圆" panose="02010509060101010101" pitchFamily="49" charset="-122"/>
              </a:rPr>
              <a:t>编码平均只需</a:t>
            </a:r>
            <a:r>
              <a:rPr lang="en-US" altLang="zh-CN" b="1" smtClean="0">
                <a:latin typeface="幼圆" panose="02010509060101010101" pitchFamily="49" charset="-122"/>
                <a:ea typeface="幼圆" panose="02010509060101010101" pitchFamily="49" charset="-122"/>
              </a:rPr>
              <a:t>1.95bit，与3bit</a:t>
            </a:r>
            <a:r>
              <a:rPr lang="zh-CN" altLang="en-US" b="1" smtClean="0">
                <a:latin typeface="幼圆" panose="02010509060101010101" pitchFamily="49" charset="-122"/>
                <a:ea typeface="幼圆" panose="02010509060101010101" pitchFamily="49" charset="-122"/>
              </a:rPr>
              <a:t>定长编码相比的信息冗余码：</a:t>
            </a:r>
            <a:r>
              <a:rPr lang="en-US" altLang="zh-CN" b="1" smtClean="0">
                <a:latin typeface="幼圆" panose="02010509060101010101" pitchFamily="49" charset="-122"/>
                <a:ea typeface="幼圆" panose="02010509060101010101" pitchFamily="49" charset="-122"/>
              </a:rPr>
              <a:t>R=1-H/3=1-1.95/3=35%</a:t>
            </a:r>
          </a:p>
          <a:p>
            <a:endParaRPr lang="zh-CN" altLang="en-US" smtClean="0"/>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1A0C65FE-6EA5-495D-A7F4-16909A2DD298}" type="slidenum">
              <a:rPr lang="zh-CN" altLang="en-US" sz="1200">
                <a:solidFill>
                  <a:srgbClr val="000000"/>
                </a:solidFill>
              </a:rPr>
              <a:pPr eaLnBrk="1" hangingPunct="1"/>
              <a:t>17</a:t>
            </a:fld>
            <a:endParaRPr lang="en-US" altLang="zh-CN" sz="1200">
              <a:solidFill>
                <a:srgbClr val="000000"/>
              </a:solidFill>
            </a:endParaRPr>
          </a:p>
        </p:txBody>
      </p:sp>
    </p:spTree>
    <p:extLst>
      <p:ext uri="{BB962C8B-B14F-4D97-AF65-F5344CB8AC3E}">
        <p14:creationId xmlns:p14="http://schemas.microsoft.com/office/powerpoint/2010/main" val="1285022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300" dirty="0" smtClean="0">
                <a:solidFill>
                  <a:schemeClr val="tx1"/>
                </a:solidFill>
                <a:latin typeface="微软雅黑 Light" panose="020B0502040204020203" charset="-122"/>
                <a:ea typeface="微软雅黑 Light" panose="020B0502040204020203" charset="-122"/>
              </a:rPr>
              <a:t>在程序运行中时间开销最大的通常是循环部分（如for循环），根据Amdahl定律，应该加快这一部分的计算速度。OpenMP和CUDA都适合用来实现循环的并行计算。在并行程序设计中，首先解决循环中的数据相关，然后通过OpenMP-CUDA混合编程实现程序并行化</a:t>
            </a: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90</a:t>
            </a:fld>
            <a:endParaRPr lang="zh-CN" altLang="en-US" dirty="0"/>
          </a:p>
        </p:txBody>
      </p:sp>
    </p:spTree>
    <p:extLst>
      <p:ext uri="{BB962C8B-B14F-4D97-AF65-F5344CB8AC3E}">
        <p14:creationId xmlns:p14="http://schemas.microsoft.com/office/powerpoint/2010/main" val="468105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93</a:t>
            </a:fld>
            <a:endParaRPr lang="zh-CN" altLang="en-US" dirty="0"/>
          </a:p>
        </p:txBody>
      </p:sp>
    </p:spTree>
    <p:extLst>
      <p:ext uri="{BB962C8B-B14F-4D97-AF65-F5344CB8AC3E}">
        <p14:creationId xmlns:p14="http://schemas.microsoft.com/office/powerpoint/2010/main" val="4004230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spcBef>
                <a:spcPts val="0"/>
              </a:spcBef>
              <a:spcAft>
                <a:spcPts val="0"/>
              </a:spcAft>
            </a:pPr>
            <a:r>
              <a:rPr lang="en-US" altLang="zh-CN" sz="1200" spc="300" dirty="0" smtClean="0">
                <a:latin typeface="微软雅黑 Light" panose="020B0502040204020203" charset="-122"/>
                <a:ea typeface="微软雅黑 Light" panose="020B0502040204020203" charset="-122"/>
              </a:rPr>
              <a:t> </a:t>
            </a:r>
            <a:r>
              <a:rPr lang="en-US" altLang="zh-CN" sz="1200" spc="300" dirty="0" err="1" smtClean="0">
                <a:solidFill>
                  <a:schemeClr val="tx1"/>
                </a:solidFill>
                <a:latin typeface="微软雅黑 Light" panose="020B0502040204020203" charset="-122"/>
                <a:ea typeface="微软雅黑 Light" panose="020B0502040204020203" charset="-122"/>
              </a:rPr>
              <a:t>二级调度的任务分配方法</a:t>
            </a:r>
            <a:r>
              <a:rPr lang="zh-CN" altLang="en-US" sz="1200" spc="300" dirty="0" smtClean="0">
                <a:solidFill>
                  <a:schemeClr val="tx1"/>
                </a:solidFill>
                <a:latin typeface="微软雅黑 Light" panose="020B0502040204020203" charset="-122"/>
                <a:ea typeface="微软雅黑 Light" panose="020B0502040204020203" charset="-122"/>
              </a:rPr>
              <a:t>与一级调度</a:t>
            </a:r>
            <a:r>
              <a:rPr lang="en-US" altLang="zh-CN" sz="1200" spc="300" dirty="0" err="1" smtClean="0">
                <a:solidFill>
                  <a:schemeClr val="tx1"/>
                </a:solidFill>
                <a:latin typeface="微软雅黑 Light" panose="020B0502040204020203" charset="-122"/>
                <a:ea typeface="微软雅黑 Light" panose="020B0502040204020203" charset="-122"/>
              </a:rPr>
              <a:t>一样</a:t>
            </a:r>
            <a:r>
              <a:rPr lang="zh-CN" altLang="en-US" sz="1200" spc="300" dirty="0" smtClean="0">
                <a:solidFill>
                  <a:schemeClr val="tx1"/>
                </a:solidFill>
                <a:latin typeface="微软雅黑 Light" panose="020B0502040204020203" charset="-122"/>
                <a:ea typeface="微软雅黑 Light" panose="020B0502040204020203" charset="-122"/>
              </a:rPr>
              <a:t>。</a:t>
            </a:r>
            <a:endParaRPr lang="en-US" altLang="zh-CN" sz="1200" spc="300" dirty="0" smtClean="0">
              <a:solidFill>
                <a:schemeClr val="tx1"/>
              </a:solidFill>
              <a:latin typeface="微软雅黑 Light" panose="020B0502040204020203" charset="-122"/>
              <a:ea typeface="微软雅黑 Light" panose="020B0502040204020203" charset="-122"/>
            </a:endParaRPr>
          </a:p>
          <a:p>
            <a:pPr fontAlgn="auto">
              <a:spcBef>
                <a:spcPts val="0"/>
              </a:spcBef>
              <a:spcAft>
                <a:spcPts val="0"/>
              </a:spcAft>
            </a:pPr>
            <a:r>
              <a:rPr lang="en-US" altLang="zh-CN" sz="1200" spc="300" dirty="0" smtClean="0">
                <a:latin typeface="微软雅黑 Light" panose="020B0502040204020203" charset="-122"/>
                <a:ea typeface="微软雅黑 Light" panose="020B0502040204020203" charset="-122"/>
              </a:rPr>
              <a:t>     </a:t>
            </a:r>
            <a:r>
              <a:rPr lang="en-US" altLang="zh-CN" sz="1200" spc="300" dirty="0" err="1" smtClean="0">
                <a:solidFill>
                  <a:schemeClr val="tx1"/>
                </a:solidFill>
                <a:latin typeface="微软雅黑 Light" panose="020B0502040204020203" charset="-122"/>
                <a:ea typeface="微软雅黑 Light" panose="020B0502040204020203" charset="-122"/>
              </a:rPr>
              <a:t>GPU加速的线程从计算量大的动态调度窗口的队首开始获取任务，纯CPU线程从计算量小的队尾开始获取任务，直到所有任务计算完毕</a:t>
            </a:r>
            <a:r>
              <a:rPr lang="en-US" altLang="zh-CN" sz="1200" spc="300" dirty="0" smtClean="0">
                <a:solidFill>
                  <a:schemeClr val="tx1"/>
                </a:solidFill>
                <a:latin typeface="微软雅黑 Light" panose="020B0502040204020203" charset="-122"/>
                <a:ea typeface="微软雅黑 Light" panose="020B0502040204020203" charset="-122"/>
              </a:rPr>
              <a:t>。</a:t>
            </a: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102</a:t>
            </a:fld>
            <a:endParaRPr lang="zh-CN" altLang="en-US" dirty="0"/>
          </a:p>
        </p:txBody>
      </p:sp>
    </p:spTree>
    <p:extLst>
      <p:ext uri="{BB962C8B-B14F-4D97-AF65-F5344CB8AC3E}">
        <p14:creationId xmlns:p14="http://schemas.microsoft.com/office/powerpoint/2010/main" val="402609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9B164750-B091-4191-82BD-DD1DBD835FA4}" type="slidenum">
              <a:rPr lang="zh-CN" altLang="en-US" smtClean="0"/>
              <a:t>41</a:t>
            </a:fld>
            <a:endParaRPr lang="zh-CN" altLang="en-US" dirty="0"/>
          </a:p>
        </p:txBody>
      </p:sp>
    </p:spTree>
    <p:extLst>
      <p:ext uri="{BB962C8B-B14F-4D97-AF65-F5344CB8AC3E}">
        <p14:creationId xmlns:p14="http://schemas.microsoft.com/office/powerpoint/2010/main" val="243460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只有小于和大于等于，</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即只有小于和大于等于。那大于和小于等于就不需要了吗？不过</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RISC-V</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用了个很巧妙的办法，将</a:t>
            </a:r>
            <a:r>
              <a:rPr lang="en-US" altLang="zh-CN" dirty="0" err="1" smtClean="0"/>
              <a:t>blt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的两个参与比较的操作数位置换一下，就有了</a:t>
            </a:r>
            <a:r>
              <a:rPr lang="en-US" altLang="zh-CN" dirty="0" err="1" smtClean="0"/>
              <a:t>bgt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，将</a:t>
            </a:r>
            <a:r>
              <a:rPr lang="en-US" altLang="zh-CN" dirty="0" err="1" smtClean="0"/>
              <a:t>bge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的两个参与比较的操作数位置换一下，就有了</a:t>
            </a:r>
            <a:r>
              <a:rPr lang="en-US" altLang="zh-CN" dirty="0" err="1" smtClean="0"/>
              <a:t>ble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。真是个好办法。用两条指令实现了四条指令的工作，其中两条是伪指令，实际的指令只有两条。</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我对</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RISC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的理解就是：处理器尽量少做，让编译器尽量多做。这是非常有道理的，还有很多常用的指令也被省掉了，比如</a:t>
            </a:r>
            <a:r>
              <a:rPr lang="en-US" altLang="zh-CN" dirty="0" smtClean="0"/>
              <a:t>move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dirty="0" smtClean="0"/>
              <a:t>not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dirty="0" err="1" smtClean="0"/>
              <a:t>neg</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，当然不是说这些功能没有，所有这些功能都是有的，不过都是用其它的指令来等价实现的，比如</a:t>
            </a:r>
            <a:r>
              <a:rPr lang="en-US" altLang="zh-CN" dirty="0" smtClean="0"/>
              <a:t>not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指令是用</a:t>
            </a:r>
            <a:r>
              <a:rPr lang="en-US" altLang="zh-CN" dirty="0" err="1" smtClean="0"/>
              <a:t>xori</a:t>
            </a:r>
            <a:r>
              <a:rPr lang="en-US" altLang="zh-CN" dirty="0" smtClean="0"/>
              <a:t> </a:t>
            </a:r>
            <a:r>
              <a:rPr lang="en-US" altLang="zh-CN" dirty="0" err="1" smtClean="0"/>
              <a:t>rd</a:t>
            </a:r>
            <a:r>
              <a:rPr lang="en-US" altLang="zh-CN" dirty="0" smtClean="0"/>
              <a:t>, </a:t>
            </a:r>
            <a:r>
              <a:rPr lang="en-US" altLang="zh-CN" dirty="0" err="1" smtClean="0"/>
              <a:t>rs</a:t>
            </a:r>
            <a:r>
              <a:rPr lang="en-US" altLang="zh-CN" dirty="0" smtClean="0"/>
              <a:t>, -1</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实现的。</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42</a:t>
            </a:fld>
            <a:endParaRPr lang="zh-CN" altLang="en-US" dirty="0"/>
          </a:p>
        </p:txBody>
      </p:sp>
    </p:spTree>
    <p:extLst>
      <p:ext uri="{BB962C8B-B14F-4D97-AF65-F5344CB8AC3E}">
        <p14:creationId xmlns:p14="http://schemas.microsoft.com/office/powerpoint/2010/main" val="799524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smtClean="0"/>
          </a:p>
          <a:p>
            <a:r>
              <a:rPr lang="zh-CN" altLang="en-US" dirty="0" smtClean="0"/>
              <a:t/>
            </a:r>
            <a:br>
              <a:rPr lang="zh-CN" altLang="en-US" dirty="0" smtClean="0"/>
            </a:br>
            <a:endParaRPr lang="en-US" altLang="zh-CN" spc="300" dirty="0" smtClean="0">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sym typeface="+mn-ea"/>
            </a:endParaRPr>
          </a:p>
        </p:txBody>
      </p:sp>
    </p:spTree>
    <p:extLst>
      <p:ext uri="{BB962C8B-B14F-4D97-AF65-F5344CB8AC3E}">
        <p14:creationId xmlns:p14="http://schemas.microsoft.com/office/powerpoint/2010/main" val="268273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可以开启超线程，然后确认你电脑里物理内核数量，和逻辑内核数量，就能确认是否已经开启超线程。</a:t>
            </a: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48</a:t>
            </a:fld>
            <a:endParaRPr lang="zh-CN" altLang="en-US" dirty="0"/>
          </a:p>
        </p:txBody>
      </p:sp>
    </p:spTree>
    <p:extLst>
      <p:ext uri="{BB962C8B-B14F-4D97-AF65-F5344CB8AC3E}">
        <p14:creationId xmlns:p14="http://schemas.microsoft.com/office/powerpoint/2010/main" val="1741238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spc="300" dirty="0" smtClean="0">
                <a:latin typeface="微软雅黑 Light" panose="020B0502040204020203" charset="-122"/>
                <a:ea typeface="微软雅黑 Light" panose="020B0502040204020203" charset="-122"/>
              </a:rPr>
              <a:t>对于制造商来说，这样的设计能在很大程度上降低多内核处理器的制造成本并提升良品率。例如，制造一个拥有32内核的CPU Die（即由单个硅晶圆制成的裸片）比制造4个8内核的CPU </a:t>
            </a:r>
            <a:r>
              <a:rPr lang="en-US" altLang="zh-CN" sz="1200" spc="300" dirty="0" err="1" smtClean="0">
                <a:latin typeface="微软雅黑 Light" panose="020B0502040204020203" charset="-122"/>
                <a:ea typeface="微软雅黑 Light" panose="020B0502040204020203" charset="-122"/>
              </a:rPr>
              <a:t>Die对工艺的要求要高得多</a:t>
            </a:r>
            <a:r>
              <a:rPr lang="en-US" altLang="zh-CN" sz="1200" spc="300" dirty="0" smtClean="0">
                <a:latin typeface="微软雅黑 Light" panose="020B0502040204020203" charset="-122"/>
                <a:ea typeface="微软雅黑 Light" panose="020B0502040204020203" charset="-122"/>
              </a:rPr>
              <a:t>。</a:t>
            </a:r>
          </a:p>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59</a:t>
            </a:fld>
            <a:endParaRPr lang="zh-CN" altLang="en-US" dirty="0"/>
          </a:p>
        </p:txBody>
      </p:sp>
    </p:spTree>
    <p:extLst>
      <p:ext uri="{BB962C8B-B14F-4D97-AF65-F5344CB8AC3E}">
        <p14:creationId xmlns:p14="http://schemas.microsoft.com/office/powerpoint/2010/main" val="1378595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spc="300" dirty="0" smtClean="0">
                <a:solidFill>
                  <a:schemeClr val="tx1"/>
                </a:solidFill>
                <a:latin typeface="微软雅黑 Light" panose="020B0502040204020203" charset="-122"/>
                <a:ea typeface="微软雅黑 Light" panose="020B0502040204020203" charset="-122"/>
              </a:rPr>
              <a:t>如果编译时打开了OpenMP编译参数，就会自动以多线程方式进行编译，产生并行代码。否则，就忽略这些注释语句，作为串行程序进行编译。</a:t>
            </a:r>
          </a:p>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66</a:t>
            </a:fld>
            <a:endParaRPr lang="zh-CN" altLang="en-US" dirty="0"/>
          </a:p>
        </p:txBody>
      </p:sp>
    </p:spTree>
    <p:extLst>
      <p:ext uri="{BB962C8B-B14F-4D97-AF65-F5344CB8AC3E}">
        <p14:creationId xmlns:p14="http://schemas.microsoft.com/office/powerpoint/2010/main" val="1126033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pc="300" dirty="0" smtClean="0">
                <a:solidFill>
                  <a:srgbClr val="FF0000"/>
                </a:solidFill>
                <a:latin typeface="微软雅黑 Light" panose="020B0502040204020203" charset="-122"/>
                <a:ea typeface="微软雅黑 Light" panose="020B0502040204020203" charset="-122"/>
              </a:rPr>
              <a:t>for</a:t>
            </a:r>
            <a:r>
              <a:rPr lang="zh-CN" altLang="en-US" sz="1200" spc="300" dirty="0" smtClean="0">
                <a:solidFill>
                  <a:schemeClr val="tx1"/>
                </a:solidFill>
                <a:latin typeface="微软雅黑 Light" panose="020B0502040204020203" charset="-122"/>
                <a:ea typeface="微软雅黑 Light" panose="020B0502040204020203" charset="-122"/>
              </a:rPr>
              <a:t>：用于for循环语句之前，表示将循环计算任务分配到多个线程中并行执行，但是必须保证循环之间无数据相关，否则最终计算结果会产生错误。</a:t>
            </a:r>
          </a:p>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t>67</a:t>
            </a:fld>
            <a:endParaRPr lang="zh-CN" altLang="en-US" dirty="0"/>
          </a:p>
        </p:txBody>
      </p:sp>
    </p:spTree>
    <p:extLst>
      <p:ext uri="{BB962C8B-B14F-4D97-AF65-F5344CB8AC3E}">
        <p14:creationId xmlns:p14="http://schemas.microsoft.com/office/powerpoint/2010/main" val="3356809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838200" y="1508707"/>
            <a:ext cx="10515600" cy="4351338"/>
          </a:xfrm>
        </p:spPr>
        <p:txBody>
          <a:bodyPr/>
          <a:lstStyle>
            <a:lvl1pPr marL="228600" indent="-228600">
              <a:lnSpc>
                <a:spcPct val="100000"/>
              </a:lnSpc>
              <a:spcBef>
                <a:spcPts val="600"/>
              </a:spcBef>
              <a:spcAft>
                <a:spcPts val="600"/>
              </a:spcAft>
              <a:buFont typeface="Wingdings" panose="05000000000000000000" pitchFamily="2" charset="2"/>
              <a:buChar char="n"/>
              <a:defRPr/>
            </a:lvl1pPr>
            <a:lvl2pPr marL="685800" indent="-228600">
              <a:lnSpc>
                <a:spcPct val="100000"/>
              </a:lnSpc>
              <a:spcBef>
                <a:spcPts val="600"/>
              </a:spcBef>
              <a:spcAft>
                <a:spcPts val="600"/>
              </a:spcAft>
              <a:buFont typeface="Wingdings" panose="05000000000000000000" pitchFamily="2" charset="2"/>
              <a:buChar char="Ø"/>
              <a:defRPr/>
            </a:lvl2pPr>
            <a:lvl3pPr>
              <a:lnSpc>
                <a:spcPct val="100000"/>
              </a:lnSpc>
              <a:spcBef>
                <a:spcPts val="600"/>
              </a:spcBef>
              <a:spcAft>
                <a:spcPts val="600"/>
              </a:spcAft>
              <a:defRPr/>
            </a:lvl3pPr>
            <a:lvl4pPr>
              <a:lnSpc>
                <a:spcPct val="100000"/>
              </a:lnSpc>
              <a:spcBef>
                <a:spcPts val="600"/>
              </a:spcBef>
              <a:spcAft>
                <a:spcPts val="600"/>
              </a:spcAft>
              <a:defRPr/>
            </a:lvl4pPr>
            <a:lvl5pPr>
              <a:lnSpc>
                <a:spcPct val="100000"/>
              </a:lnSpc>
              <a:spcBef>
                <a:spcPts val="600"/>
              </a:spcBef>
              <a:spcAft>
                <a:spcPts val="600"/>
              </a:spcAft>
              <a:defRPr/>
            </a:lvl5pPr>
          </a:lstStyle>
          <a:p>
            <a:pPr lvl="0"/>
            <a:r>
              <a:rPr lang="zh-CN" altLang="en-US" dirty="0" smtClean="0"/>
              <a:t>  单击此处编辑母版文本样式</a:t>
            </a:r>
          </a:p>
          <a:p>
            <a:pPr lvl="1"/>
            <a:r>
              <a:rPr lang="zh-CN" altLang="en-US" dirty="0" smtClean="0"/>
              <a:t>  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3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35"/>
          <p:cNvSpPr>
            <a:spLocks noGrp="1" noChangeArrowheads="1"/>
          </p:cNvSpPr>
          <p:nvPr>
            <p:ph type="sldNum" sz="quarter" idx="12"/>
          </p:nvPr>
        </p:nvSpPr>
        <p:spPr>
          <a:ln/>
        </p:spPr>
        <p:txBody>
          <a:bodyPr/>
          <a:lstStyle>
            <a:lvl1pPr>
              <a:defRPr/>
            </a:lvl1pPr>
          </a:lstStyle>
          <a:p>
            <a:fld id="{C9F12FE8-81A1-494C-ADEA-FBFD9E898962}" type="slidenum">
              <a:rPr lang="zh-CN" altLang="en-US"/>
              <a:pPr/>
              <a:t>‹#›</a:t>
            </a:fld>
            <a:endParaRPr lang="en-US" altLang="zh-CN" sz="1400"/>
          </a:p>
        </p:txBody>
      </p:sp>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90203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5"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6" name="Rectangle 35"/>
          <p:cNvSpPr>
            <a:spLocks noGrp="1" noChangeArrowheads="1"/>
          </p:cNvSpPr>
          <p:nvPr>
            <p:ph type="sldNum" sz="quarter" idx="12"/>
          </p:nvPr>
        </p:nvSpPr>
        <p:spPr>
          <a:ln/>
        </p:spPr>
        <p:txBody>
          <a:bodyPr/>
          <a:lstStyle>
            <a:lvl1pPr>
              <a:defRPr/>
            </a:lvl1pPr>
          </a:lstStyle>
          <a:p>
            <a:fld id="{C9F12FE8-81A1-494C-ADEA-FBFD9E898962}"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31806610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5"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6" name="Rectangle 35"/>
          <p:cNvSpPr>
            <a:spLocks noGrp="1" noChangeArrowheads="1"/>
          </p:cNvSpPr>
          <p:nvPr>
            <p:ph type="sldNum" sz="quarter" idx="12"/>
          </p:nvPr>
        </p:nvSpPr>
        <p:spPr>
          <a:ln/>
        </p:spPr>
        <p:txBody>
          <a:bodyPr/>
          <a:lstStyle>
            <a:lvl1pPr>
              <a:defRPr/>
            </a:lvl1pPr>
          </a:lstStyle>
          <a:p>
            <a:fld id="{81C4CE39-349B-4444-85A1-F91FC8D85BC4}"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370987179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4224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7056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6"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7" name="Rectangle 35"/>
          <p:cNvSpPr>
            <a:spLocks noGrp="1" noChangeArrowheads="1"/>
          </p:cNvSpPr>
          <p:nvPr>
            <p:ph type="sldNum" sz="quarter" idx="12"/>
          </p:nvPr>
        </p:nvSpPr>
        <p:spPr>
          <a:ln/>
        </p:spPr>
        <p:txBody>
          <a:bodyPr/>
          <a:lstStyle>
            <a:lvl1pPr>
              <a:defRPr/>
            </a:lvl1pPr>
          </a:lstStyle>
          <a:p>
            <a:fld id="{C543A33E-FA5F-4B15-A759-BF234798957B}"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15883324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8"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9" name="Rectangle 35"/>
          <p:cNvSpPr>
            <a:spLocks noGrp="1" noChangeArrowheads="1"/>
          </p:cNvSpPr>
          <p:nvPr>
            <p:ph type="sldNum" sz="quarter" idx="12"/>
          </p:nvPr>
        </p:nvSpPr>
        <p:spPr>
          <a:ln/>
        </p:spPr>
        <p:txBody>
          <a:bodyPr/>
          <a:lstStyle>
            <a:lvl1pPr>
              <a:defRPr/>
            </a:lvl1pPr>
          </a:lstStyle>
          <a:p>
            <a:fld id="{5E83ADF4-7D68-4848-B9BF-A9DFE191A4E0}"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79683744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4"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5" name="Rectangle 35"/>
          <p:cNvSpPr>
            <a:spLocks noGrp="1" noChangeArrowheads="1"/>
          </p:cNvSpPr>
          <p:nvPr>
            <p:ph type="sldNum" sz="quarter" idx="12"/>
          </p:nvPr>
        </p:nvSpPr>
        <p:spPr>
          <a:ln/>
        </p:spPr>
        <p:txBody>
          <a:bodyPr/>
          <a:lstStyle>
            <a:lvl1pPr>
              <a:defRPr/>
            </a:lvl1pPr>
          </a:lstStyle>
          <a:p>
            <a:fld id="{7BF0A79D-9CAF-4EAB-8ADB-6044C2CC94B9}"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240037008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3"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4" name="Rectangle 35"/>
          <p:cNvSpPr>
            <a:spLocks noGrp="1" noChangeArrowheads="1"/>
          </p:cNvSpPr>
          <p:nvPr>
            <p:ph type="sldNum" sz="quarter" idx="12"/>
          </p:nvPr>
        </p:nvSpPr>
        <p:spPr>
          <a:ln/>
        </p:spPr>
        <p:txBody>
          <a:bodyPr/>
          <a:lstStyle>
            <a:lvl1pPr>
              <a:defRPr/>
            </a:lvl1pPr>
          </a:lstStyle>
          <a:p>
            <a:fld id="{1F63C617-EB87-46C9-8284-CCC78E6EBED1}"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26112979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6"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7" name="Rectangle 35"/>
          <p:cNvSpPr>
            <a:spLocks noGrp="1" noChangeArrowheads="1"/>
          </p:cNvSpPr>
          <p:nvPr>
            <p:ph type="sldNum" sz="quarter" idx="12"/>
          </p:nvPr>
        </p:nvSpPr>
        <p:spPr>
          <a:ln/>
        </p:spPr>
        <p:txBody>
          <a:bodyPr/>
          <a:lstStyle>
            <a:lvl1pPr>
              <a:defRPr/>
            </a:lvl1pPr>
          </a:lstStyle>
          <a:p>
            <a:fld id="{C633ED5D-4747-4FC8-98B5-F2915D2B8353}"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415317895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6"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7" name="Rectangle 35"/>
          <p:cNvSpPr>
            <a:spLocks noGrp="1" noChangeArrowheads="1"/>
          </p:cNvSpPr>
          <p:nvPr>
            <p:ph type="sldNum" sz="quarter" idx="12"/>
          </p:nvPr>
        </p:nvSpPr>
        <p:spPr>
          <a:ln/>
        </p:spPr>
        <p:txBody>
          <a:bodyPr/>
          <a:lstStyle>
            <a:lvl1pPr>
              <a:defRPr/>
            </a:lvl1pPr>
          </a:lstStyle>
          <a:p>
            <a:fld id="{A2CC2DF7-8801-4A27-A24D-1ACCD21249F1}"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260535480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5"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6" name="Rectangle 35"/>
          <p:cNvSpPr>
            <a:spLocks noGrp="1" noChangeArrowheads="1"/>
          </p:cNvSpPr>
          <p:nvPr>
            <p:ph type="sldNum" sz="quarter" idx="12"/>
          </p:nvPr>
        </p:nvSpPr>
        <p:spPr>
          <a:ln/>
        </p:spPr>
        <p:txBody>
          <a:bodyPr/>
          <a:lstStyle>
            <a:lvl1pPr>
              <a:defRPr/>
            </a:lvl1pPr>
          </a:lstStyle>
          <a:p>
            <a:fld id="{6677AB8E-AC65-41E4-8FB7-8A26A410ED6C}"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34678967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1"/>
            <a:ext cx="12192000" cy="1630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332" y="5764516"/>
            <a:ext cx="12215364" cy="11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94800" y="838200"/>
            <a:ext cx="2590800" cy="53784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422400" y="838200"/>
            <a:ext cx="7569200" cy="53784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5"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6" name="Rectangle 35"/>
          <p:cNvSpPr>
            <a:spLocks noGrp="1" noChangeArrowheads="1"/>
          </p:cNvSpPr>
          <p:nvPr>
            <p:ph type="sldNum" sz="quarter" idx="12"/>
          </p:nvPr>
        </p:nvSpPr>
        <p:spPr>
          <a:ln/>
        </p:spPr>
        <p:txBody>
          <a:bodyPr/>
          <a:lstStyle>
            <a:lvl1pPr>
              <a:defRPr/>
            </a:lvl1pPr>
          </a:lstStyle>
          <a:p>
            <a:fld id="{7425C20E-C87B-46B6-AF05-0517EFF3CBB9}"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205902951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8382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422400" y="210185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705600" y="210185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6"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7" name="Rectangle 35"/>
          <p:cNvSpPr>
            <a:spLocks noGrp="1" noChangeArrowheads="1"/>
          </p:cNvSpPr>
          <p:nvPr>
            <p:ph type="sldNum" sz="quarter" idx="12"/>
          </p:nvPr>
        </p:nvSpPr>
        <p:spPr>
          <a:ln/>
        </p:spPr>
        <p:txBody>
          <a:bodyPr/>
          <a:lstStyle>
            <a:lvl1pPr>
              <a:defRPr/>
            </a:lvl1pPr>
          </a:lstStyle>
          <a:p>
            <a:fld id="{88DACC4D-B57B-4FDD-AB02-A5675BD0C106}"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198392203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422400" y="838200"/>
            <a:ext cx="10363200" cy="5378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31"/>
          <p:cNvSpPr>
            <a:spLocks noGrp="1" noChangeArrowheads="1"/>
          </p:cNvSpPr>
          <p:nvPr>
            <p:ph type="dt" sz="half" idx="10"/>
          </p:nvPr>
        </p:nvSpPr>
        <p:spPr>
          <a:ln/>
        </p:spPr>
        <p:txBody>
          <a:bodyPr/>
          <a:lstStyle>
            <a:lvl1pPr>
              <a:defRPr/>
            </a:lvl1pPr>
          </a:lstStyle>
          <a:p>
            <a:pPr>
              <a:defRPr/>
            </a:pPr>
            <a:endParaRPr lang="en-US" altLang="zh-CN">
              <a:solidFill>
                <a:srgbClr val="2A3D7A"/>
              </a:solidFill>
            </a:endParaRPr>
          </a:p>
        </p:txBody>
      </p:sp>
      <p:sp>
        <p:nvSpPr>
          <p:cNvPr id="4" name="Rectangle 32"/>
          <p:cNvSpPr>
            <a:spLocks noGrp="1" noChangeArrowheads="1"/>
          </p:cNvSpPr>
          <p:nvPr>
            <p:ph type="ftr" sz="quarter" idx="11"/>
          </p:nvPr>
        </p:nvSpPr>
        <p:spPr>
          <a:ln/>
        </p:spPr>
        <p:txBody>
          <a:bodyPr/>
          <a:lstStyle>
            <a:lvl1pPr>
              <a:defRPr/>
            </a:lvl1pPr>
          </a:lstStyle>
          <a:p>
            <a:pPr>
              <a:defRPr/>
            </a:pPr>
            <a:endParaRPr lang="en-US" altLang="zh-CN">
              <a:solidFill>
                <a:srgbClr val="2A3D7A"/>
              </a:solidFill>
            </a:endParaRPr>
          </a:p>
        </p:txBody>
      </p:sp>
      <p:sp>
        <p:nvSpPr>
          <p:cNvPr id="5" name="Rectangle 35"/>
          <p:cNvSpPr>
            <a:spLocks noGrp="1" noChangeArrowheads="1"/>
          </p:cNvSpPr>
          <p:nvPr>
            <p:ph type="sldNum" sz="quarter" idx="12"/>
          </p:nvPr>
        </p:nvSpPr>
        <p:spPr>
          <a:ln/>
        </p:spPr>
        <p:txBody>
          <a:bodyPr/>
          <a:lstStyle>
            <a:lvl1pPr>
              <a:defRPr/>
            </a:lvl1pPr>
          </a:lstStyle>
          <a:p>
            <a:fld id="{7B67C866-50D4-416C-A8DD-74A540659B30}" type="slidenum">
              <a:rPr lang="zh-CN" altLang="en-US">
                <a:solidFill>
                  <a:srgbClr val="2A3D7A"/>
                </a:solidFill>
              </a:rPr>
              <a:pPr/>
              <a:t>‹#›</a:t>
            </a:fld>
            <a:endParaRPr lang="en-US" altLang="zh-CN" sz="1400">
              <a:solidFill>
                <a:srgbClr val="2A3D7A"/>
              </a:solidFill>
            </a:endParaRPr>
          </a:p>
        </p:txBody>
      </p:sp>
    </p:spTree>
    <p:extLst>
      <p:ext uri="{BB962C8B-B14F-4D97-AF65-F5344CB8AC3E}">
        <p14:creationId xmlns:p14="http://schemas.microsoft.com/office/powerpoint/2010/main" val="35598144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4754700" cy="511110"/>
          </a:xfrm>
          <a:prstGeom prst="rect">
            <a:avLst/>
          </a:prstGeom>
        </p:spPr>
        <p:txBody>
          <a:bodyPr>
            <a:noAutofit/>
          </a:bodyPr>
          <a:lstStyle>
            <a:lvl1pPr>
              <a:defRPr sz="36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317500"/>
            <a:ext cx="5732600" cy="604455"/>
          </a:xfrm>
          <a:prstGeom prst="rect">
            <a:avLst/>
          </a:prstGeom>
        </p:spPr>
        <p:txBody>
          <a:bodyPr>
            <a:noAutofit/>
          </a:bodyPr>
          <a:lstStyle>
            <a:lvl1pPr>
              <a:defRPr sz="36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55765"/>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02014"/>
            <a:ext cx="5504000" cy="519941"/>
          </a:xfrm>
          <a:prstGeom prst="rect">
            <a:avLst/>
          </a:prstGeom>
        </p:spPr>
        <p:txBody>
          <a:bodyPr>
            <a:noAutofit/>
          </a:bodyPr>
          <a:lstStyle>
            <a:lvl1pPr>
              <a:defRPr sz="36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5516700" cy="511110"/>
          </a:xfrm>
          <a:prstGeom prst="rect">
            <a:avLst/>
          </a:prstGeom>
        </p:spPr>
        <p:txBody>
          <a:bodyPr>
            <a:noAutofit/>
          </a:bodyPr>
          <a:lstStyle>
            <a:lvl1pPr>
              <a:defRPr sz="36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4691200" cy="511110"/>
          </a:xfrm>
          <a:prstGeom prst="rect">
            <a:avLst/>
          </a:prstGeom>
        </p:spPr>
        <p:txBody>
          <a:bodyPr>
            <a:noAutofit/>
          </a:bodyPr>
          <a:lstStyle>
            <a:lvl1pPr>
              <a:defRPr sz="36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2022-03-21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5" r:id="rId4"/>
    <p:sldLayoutId id="2147483656" r:id="rId5"/>
    <p:sldLayoutId id="2147483657" r:id="rId6"/>
    <p:sldLayoutId id="2147483658" r:id="rId7"/>
    <p:sldLayoutId id="2147483659" r:id="rId8"/>
    <p:sldLayoutId id="2147483660" r:id="rId9"/>
    <p:sldLayoutId id="2147483679"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29"/>
          <p:cNvSpPr>
            <a:spLocks noGrp="1" noChangeArrowheads="1"/>
          </p:cNvSpPr>
          <p:nvPr>
            <p:ph type="title"/>
          </p:nvPr>
        </p:nvSpPr>
        <p:spPr bwMode="auto">
          <a:xfrm>
            <a:off x="1422400" y="8382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38655" name="Rectangle 31"/>
          <p:cNvSpPr>
            <a:spLocks noGrp="1" noChangeArrowheads="1"/>
          </p:cNvSpPr>
          <p:nvPr>
            <p:ph type="dt" sz="half" idx="2"/>
          </p:nvPr>
        </p:nvSpPr>
        <p:spPr bwMode="auto">
          <a:xfrm>
            <a:off x="1422400" y="64135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solidFill>
                  <a:schemeClr val="tx2"/>
                </a:solidFill>
              </a:defRPr>
            </a:lvl1pPr>
          </a:lstStyle>
          <a:p>
            <a:pPr fontAlgn="base">
              <a:spcBef>
                <a:spcPct val="0"/>
              </a:spcBef>
              <a:spcAft>
                <a:spcPct val="0"/>
              </a:spcAft>
              <a:defRPr/>
            </a:pPr>
            <a:endParaRPr lang="en-US" altLang="zh-CN">
              <a:solidFill>
                <a:srgbClr val="2A3D7A"/>
              </a:solidFill>
            </a:endParaRPr>
          </a:p>
        </p:txBody>
      </p:sp>
      <p:sp>
        <p:nvSpPr>
          <p:cNvPr id="538656" name="Rectangle 32"/>
          <p:cNvSpPr>
            <a:spLocks noGrp="1" noChangeArrowheads="1"/>
          </p:cNvSpPr>
          <p:nvPr>
            <p:ph type="ftr" sz="quarter" idx="3"/>
          </p:nvPr>
        </p:nvSpPr>
        <p:spPr bwMode="auto">
          <a:xfrm>
            <a:off x="4572000" y="64135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solidFill>
                  <a:schemeClr val="tx2"/>
                </a:solidFill>
              </a:defRPr>
            </a:lvl1pPr>
          </a:lstStyle>
          <a:p>
            <a:pPr fontAlgn="base">
              <a:spcBef>
                <a:spcPct val="0"/>
              </a:spcBef>
              <a:spcAft>
                <a:spcPct val="0"/>
              </a:spcAft>
              <a:defRPr/>
            </a:pPr>
            <a:endParaRPr lang="en-US" altLang="zh-CN">
              <a:solidFill>
                <a:srgbClr val="2A3D7A"/>
              </a:solidFill>
            </a:endParaRPr>
          </a:p>
        </p:txBody>
      </p:sp>
      <p:sp>
        <p:nvSpPr>
          <p:cNvPr id="538659" name="Rectangle 35"/>
          <p:cNvSpPr>
            <a:spLocks noGrp="1" noChangeArrowheads="1"/>
          </p:cNvSpPr>
          <p:nvPr>
            <p:ph type="sldNum" sz="quarter" idx="4"/>
          </p:nvPr>
        </p:nvSpPr>
        <p:spPr bwMode="auto">
          <a:xfrm>
            <a:off x="10972800" y="6413500"/>
            <a:ext cx="1219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a:solidFill>
                  <a:schemeClr val="tx2"/>
                </a:solidFill>
              </a:defRPr>
            </a:lvl1pPr>
          </a:lstStyle>
          <a:p>
            <a:pPr fontAlgn="base">
              <a:spcBef>
                <a:spcPct val="0"/>
              </a:spcBef>
              <a:spcAft>
                <a:spcPct val="0"/>
              </a:spcAft>
            </a:pPr>
            <a:fld id="{4BF53518-AAA6-4DF8-A933-7A5F80E89C16}" type="slidenum">
              <a:rPr lang="zh-CN" altLang="en-US" sz="2400" smtClean="0">
                <a:solidFill>
                  <a:srgbClr val="2A3D7A"/>
                </a:solidFill>
              </a:rPr>
              <a:pPr fontAlgn="base">
                <a:spcBef>
                  <a:spcPct val="0"/>
                </a:spcBef>
                <a:spcAft>
                  <a:spcPct val="0"/>
                </a:spcAft>
              </a:pPr>
              <a:t>‹#›</a:t>
            </a:fld>
            <a:endParaRPr lang="en-US" altLang="zh-CN" sz="1400" smtClean="0">
              <a:solidFill>
                <a:srgbClr val="2A3D7A"/>
              </a:solidFill>
            </a:endParaRPr>
          </a:p>
        </p:txBody>
      </p:sp>
      <p:sp>
        <p:nvSpPr>
          <p:cNvPr id="5132" name="Rectangle 36"/>
          <p:cNvSpPr>
            <a:spLocks noGrp="1" noChangeArrowheads="1"/>
          </p:cNvSpPr>
          <p:nvPr>
            <p:ph type="body" idx="1"/>
          </p:nvPr>
        </p:nvSpPr>
        <p:spPr bwMode="auto">
          <a:xfrm>
            <a:off x="1422400" y="210185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 name="任意多边形 12"/>
          <p:cNvSpPr/>
          <p:nvPr userDrawn="1"/>
        </p:nvSpPr>
        <p:spPr>
          <a:xfrm rot="10800000">
            <a:off x="0" y="513344"/>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28" descr="Stationery"/>
          <p:cNvSpPr>
            <a:spLocks noChangeArrowheads="1"/>
          </p:cNvSpPr>
          <p:nvPr userDrawn="1"/>
        </p:nvSpPr>
        <p:spPr bwMode="auto">
          <a:xfrm>
            <a:off x="0" y="0"/>
            <a:ext cx="433137" cy="6858000"/>
          </a:xfrm>
          <a:prstGeom prst="rect">
            <a:avLst/>
          </a:prstGeom>
          <a:solidFill>
            <a:srgbClr val="0070C0">
              <a:alpha val="99000"/>
            </a:srgbClr>
          </a:solidFill>
          <a:ln>
            <a:noFill/>
          </a:ln>
          <a:extLst/>
        </p:spPr>
        <p:txBody>
          <a:bodyPr wrap="none" anchor="ct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smtClean="0"/>
          </a:p>
        </p:txBody>
      </p:sp>
      <p:sp>
        <p:nvSpPr>
          <p:cNvPr id="15" name="矩形 13"/>
          <p:cNvSpPr>
            <a:spLocks noChangeArrowheads="1"/>
          </p:cNvSpPr>
          <p:nvPr userDrawn="1"/>
        </p:nvSpPr>
        <p:spPr bwMode="auto">
          <a:xfrm>
            <a:off x="474662" y="9524"/>
            <a:ext cx="11717337" cy="494991"/>
          </a:xfrm>
          <a:prstGeom prst="rect">
            <a:avLst/>
          </a:prstGeom>
          <a:solidFill>
            <a:srgbClr val="0070C0">
              <a:alpha val="70979"/>
            </a:srgbClr>
          </a:solidFill>
          <a:ln w="9525" algn="ctr">
            <a:solidFill>
              <a:schemeClr val="tx1"/>
            </a:solidFill>
            <a:miter lim="800000"/>
            <a:headEnd/>
            <a:tailEnd/>
          </a:ln>
        </p:spPr>
        <p:txBody>
          <a:bodyPr wrap="none"/>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a:p>
        </p:txBody>
      </p:sp>
      <p:sp>
        <p:nvSpPr>
          <p:cNvPr id="16" name="椭圆 15"/>
          <p:cNvSpPr/>
          <p:nvPr userDrawn="1"/>
        </p:nvSpPr>
        <p:spPr>
          <a:xfrm>
            <a:off x="-11112" y="-42863"/>
            <a:ext cx="956512" cy="1009651"/>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1B386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721792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iming>
    <p:tnLst>
      <p:par>
        <p:cTn id="1" dur="indefinite" restart="never" nodeType="tmRoot"/>
      </p:par>
    </p:tnLst>
  </p:timing>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rgbClr val="000000"/>
          </a:solidFill>
          <a:latin typeface="+mn-lt"/>
          <a:ea typeface="+mn-ea"/>
          <a:cs typeface="+mn-cs"/>
        </a:defRPr>
      </a:lvl1pPr>
      <a:lvl2pPr marL="1027113" indent="-455613"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rgbClr val="000000"/>
          </a:solidFill>
          <a:latin typeface="+mn-lt"/>
          <a:ea typeface="+mn-ea"/>
        </a:defRPr>
      </a:lvl2pPr>
      <a:lvl3pPr marL="1370013"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rgbClr val="000000"/>
          </a:solidFill>
          <a:latin typeface="+mn-lt"/>
          <a:ea typeface="+mn-ea"/>
        </a:defRPr>
      </a:lvl3pPr>
      <a:lvl4pPr marL="1712913"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1.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6.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4.vml"/><Relationship Id="rId4" Type="http://schemas.openxmlformats.org/officeDocument/2006/relationships/image" Target="../media/image24.wmf"/></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29.wmf"/></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1176903" y="3379712"/>
            <a:ext cx="9838178" cy="52977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sz="4000" b="1" spc="300" dirty="0">
              <a:latin typeface="微软雅黑 Light" panose="020B0502040204020203" charset="-122"/>
            </a:endParaRPr>
          </a:p>
        </p:txBody>
      </p:sp>
      <p:sp>
        <p:nvSpPr>
          <p:cNvPr id="13" name="矩形 12"/>
          <p:cNvSpPr/>
          <p:nvPr/>
        </p:nvSpPr>
        <p:spPr>
          <a:xfrm>
            <a:off x="4813292" y="4389999"/>
            <a:ext cx="25654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999751" y="2975967"/>
            <a:ext cx="10193761" cy="904920"/>
          </a:xfrm>
        </p:spPr>
        <p:txBody>
          <a:bodyPr/>
          <a:lstStyle/>
          <a:p>
            <a:r>
              <a:rPr lang="zh-CN" altLang="en-US" dirty="0"/>
              <a:t>第二章 </a:t>
            </a:r>
            <a:r>
              <a:rPr lang="zh-CN" altLang="en-US" dirty="0" smtClean="0"/>
              <a:t>处理器及其相关技术</a:t>
            </a:r>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9692" y="614849"/>
            <a:ext cx="1296603" cy="1652813"/>
          </a:xfrm>
          <a:prstGeom prst="rect">
            <a:avLst/>
          </a:prstGeom>
        </p:spPr>
      </p:pic>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812800" y="457200"/>
            <a:ext cx="9639301" cy="5976938"/>
          </a:xfrm>
          <a:solidFill>
            <a:schemeClr val="bg1"/>
          </a:solidFill>
        </p:spPr>
        <p:txBody>
          <a:bodyPr>
            <a:normAutofit/>
          </a:bodyPr>
          <a:lstStyle/>
          <a:p>
            <a:pPr eaLnBrk="1" hangingPunct="1">
              <a:lnSpc>
                <a:spcPct val="90000"/>
              </a:lnSpc>
            </a:pPr>
            <a:r>
              <a:rPr lang="zh-CN" altLang="en-US" dirty="0">
                <a:solidFill>
                  <a:srgbClr val="A50021"/>
                </a:solidFill>
              </a:rPr>
              <a:t>复杂数据类型：</a:t>
            </a:r>
          </a:p>
          <a:p>
            <a:pPr lvl="1" eaLnBrk="1" hangingPunct="1">
              <a:lnSpc>
                <a:spcPct val="90000"/>
              </a:lnSpc>
              <a:buClr>
                <a:srgbClr val="A50021"/>
              </a:buClr>
              <a:buFont typeface="Wingdings" panose="05000000000000000000" pitchFamily="2" charset="2"/>
              <a:buChar char="Ø"/>
            </a:pPr>
            <a:r>
              <a:rPr lang="zh-CN" altLang="en-US" dirty="0"/>
              <a:t>硬件实现，代价大</a:t>
            </a:r>
          </a:p>
          <a:p>
            <a:pPr lvl="1" eaLnBrk="1" hangingPunct="1">
              <a:lnSpc>
                <a:spcPct val="90000"/>
              </a:lnSpc>
              <a:buClr>
                <a:srgbClr val="A50021"/>
              </a:buClr>
              <a:buFont typeface="Wingdings" panose="05000000000000000000" pitchFamily="2" charset="2"/>
              <a:buChar char="Ø"/>
            </a:pPr>
            <a:r>
              <a:rPr lang="zh-CN" altLang="en-US" dirty="0"/>
              <a:t>软件实现，效率低</a:t>
            </a:r>
          </a:p>
          <a:p>
            <a:pPr lvl="1" eaLnBrk="1" hangingPunct="1">
              <a:lnSpc>
                <a:spcPct val="90000"/>
              </a:lnSpc>
              <a:buClr>
                <a:srgbClr val="A50021"/>
              </a:buClr>
              <a:buFont typeface="Wingdings" panose="05000000000000000000" pitchFamily="2" charset="2"/>
              <a:buChar char="Ø"/>
            </a:pPr>
            <a:r>
              <a:rPr lang="zh-CN" altLang="en-US" dirty="0"/>
              <a:t>软硬件结合方式效果好</a:t>
            </a:r>
          </a:p>
          <a:p>
            <a:pPr eaLnBrk="1" hangingPunct="1">
              <a:lnSpc>
                <a:spcPct val="90000"/>
              </a:lnSpc>
              <a:buFont typeface="Wingdings" panose="05000000000000000000" pitchFamily="2" charset="2"/>
              <a:buNone/>
            </a:pPr>
            <a:r>
              <a:rPr lang="zh-CN" altLang="en-US" sz="2400" dirty="0"/>
              <a:t>             例如：用字节编址和字节运算指令支持字符串数据表 </a:t>
            </a:r>
          </a:p>
          <a:p>
            <a:pPr eaLnBrk="1" hangingPunct="1">
              <a:lnSpc>
                <a:spcPct val="90000"/>
              </a:lnSpc>
              <a:buFont typeface="Wingdings" panose="05000000000000000000" pitchFamily="2" charset="2"/>
              <a:buNone/>
            </a:pPr>
            <a:r>
              <a:rPr lang="zh-CN" altLang="en-US" sz="2400" dirty="0"/>
              <a:t>             示；用变址寻址方式支持向量数据表示</a:t>
            </a:r>
          </a:p>
          <a:p>
            <a:pPr eaLnBrk="1" hangingPunct="1">
              <a:lnSpc>
                <a:spcPct val="90000"/>
              </a:lnSpc>
              <a:buFont typeface="Wingdings" panose="05000000000000000000" pitchFamily="2" charset="2"/>
              <a:buNone/>
            </a:pPr>
            <a:endParaRPr lang="zh-CN" altLang="en-US" sz="2400" dirty="0"/>
          </a:p>
          <a:p>
            <a:pPr eaLnBrk="1" hangingPunct="1">
              <a:lnSpc>
                <a:spcPct val="90000"/>
              </a:lnSpc>
            </a:pPr>
            <a:r>
              <a:rPr lang="zh-CN" altLang="en-US" dirty="0"/>
              <a:t>设计计算机系统时，对于数据类型：</a:t>
            </a:r>
          </a:p>
          <a:p>
            <a:pPr lvl="1" eaLnBrk="1" hangingPunct="1">
              <a:lnSpc>
                <a:spcPct val="90000"/>
              </a:lnSpc>
              <a:buClr>
                <a:srgbClr val="A50021"/>
              </a:buClr>
              <a:buFont typeface="Wingdings" panose="05000000000000000000" pitchFamily="2" charset="2"/>
              <a:buChar char="Ø"/>
            </a:pPr>
            <a:r>
              <a:rPr lang="zh-CN" altLang="en-US" dirty="0"/>
              <a:t>确定哪些数据类型全部用硬件实现，即数据表示</a:t>
            </a:r>
          </a:p>
          <a:p>
            <a:pPr lvl="1" eaLnBrk="1" hangingPunct="1">
              <a:lnSpc>
                <a:spcPct val="90000"/>
              </a:lnSpc>
              <a:buClr>
                <a:srgbClr val="A50021"/>
              </a:buClr>
              <a:buFont typeface="Wingdings" panose="05000000000000000000" pitchFamily="2" charset="2"/>
              <a:buChar char="Ø"/>
            </a:pPr>
            <a:r>
              <a:rPr lang="zh-CN" altLang="en-US" dirty="0"/>
              <a:t>确定哪些数据类型用软件实现，即数据结构</a:t>
            </a:r>
          </a:p>
          <a:p>
            <a:pPr lvl="1" eaLnBrk="1" hangingPunct="1">
              <a:lnSpc>
                <a:spcPct val="90000"/>
              </a:lnSpc>
              <a:buClr>
                <a:srgbClr val="A50021"/>
              </a:buClr>
              <a:buFont typeface="Wingdings" panose="05000000000000000000" pitchFamily="2" charset="2"/>
              <a:buChar char="Ø"/>
            </a:pPr>
            <a:r>
              <a:rPr lang="zh-CN" altLang="en-US" dirty="0"/>
              <a:t>确定哪些数据类型由软硬件共同实现，并确定软硬比例关系</a:t>
            </a:r>
          </a:p>
        </p:txBody>
      </p:sp>
    </p:spTree>
    <p:extLst>
      <p:ext uri="{BB962C8B-B14F-4D97-AF65-F5344CB8AC3E}">
        <p14:creationId xmlns:p14="http://schemas.microsoft.com/office/powerpoint/2010/main" val="30309647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54818" y="430530"/>
            <a:ext cx="4566285" cy="511175"/>
          </a:xfrm>
        </p:spPr>
        <p:txBody>
          <a:bodyPr/>
          <a:lstStyle/>
          <a:p>
            <a:r>
              <a:rPr lang="zh-CN" altLang="en-US" dirty="0"/>
              <a:t>负载预测调度算法</a:t>
            </a:r>
          </a:p>
        </p:txBody>
      </p:sp>
      <p:sp>
        <p:nvSpPr>
          <p:cNvPr id="4" name="矩形 3"/>
          <p:cNvSpPr/>
          <p:nvPr/>
        </p:nvSpPr>
        <p:spPr>
          <a:xfrm>
            <a:off x="6362701" y="2667317"/>
            <a:ext cx="5994400" cy="2308324"/>
          </a:xfrm>
          <a:prstGeom prst="rect">
            <a:avLst/>
          </a:prstGeom>
        </p:spPr>
        <p:txBody>
          <a:bodyPr wrap="square">
            <a:spAutoFit/>
          </a:bodyPr>
          <a:lstStyle/>
          <a:p>
            <a:pPr fontAlgn="auto">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首先预测每次循环迭代的计算量，并将每次迭代的计算量按从大到小排序，建立左图队列</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fontAlgn="auto">
              <a:spcBef>
                <a:spcPts val="0"/>
              </a:spcBef>
              <a:spcAft>
                <a:spcPts val="0"/>
              </a:spcAft>
            </a:pPr>
            <a:r>
              <a:rPr lang="en-US" altLang="zh-CN" sz="2400" spc="300" dirty="0">
                <a:latin typeface="微软雅黑 Light" panose="020B0502040204020203" charset="-122"/>
                <a:ea typeface="微软雅黑 Light" panose="020B0502040204020203" charset="-122"/>
              </a:rPr>
              <a:t> </a:t>
            </a:r>
            <a:r>
              <a:rPr lang="en-US" altLang="zh-CN" sz="2400" spc="300" dirty="0" smtClean="0">
                <a:latin typeface="微软雅黑 Light" panose="020B0502040204020203" charset="-122"/>
                <a:ea typeface="微软雅黑 Light" panose="020B0502040204020203" charset="-122"/>
              </a:rPr>
              <a:t>  </a:t>
            </a:r>
          </a:p>
          <a:p>
            <a:pPr fontAlgn="auto">
              <a:spcBef>
                <a:spcPts val="0"/>
              </a:spcBef>
              <a:spcAft>
                <a:spcPts val="0"/>
              </a:spcAft>
            </a:pPr>
            <a:r>
              <a:rPr lang="zh-CN" altLang="en-US" sz="2400" spc="300" dirty="0" smtClean="0">
                <a:solidFill>
                  <a:schemeClr val="tx1"/>
                </a:solidFill>
                <a:latin typeface="微软雅黑 Light" panose="020B0502040204020203" charset="-122"/>
                <a:ea typeface="微软雅黑 Light" panose="020B0502040204020203" charset="-122"/>
              </a:rPr>
              <a:t>x轴：循环</a:t>
            </a:r>
            <a:r>
              <a:rPr lang="zh-CN" altLang="en-US" sz="2400" spc="300" dirty="0">
                <a:solidFill>
                  <a:schemeClr val="tx1"/>
                </a:solidFill>
                <a:latin typeface="微软雅黑 Light" panose="020B0502040204020203" charset="-122"/>
                <a:ea typeface="微软雅黑 Light" panose="020B0502040204020203" charset="-122"/>
              </a:rPr>
              <a:t>的迭代</a:t>
            </a:r>
            <a:r>
              <a:rPr lang="zh-CN" altLang="en-US" sz="2400" spc="300" dirty="0" smtClean="0">
                <a:solidFill>
                  <a:schemeClr val="tx1"/>
                </a:solidFill>
                <a:latin typeface="微软雅黑 Light" panose="020B0502040204020203" charset="-122"/>
                <a:ea typeface="微软雅黑 Light" panose="020B0502040204020203" charset="-122"/>
              </a:rPr>
              <a:t>序号</a:t>
            </a:r>
            <a:endParaRPr lang="en-US" altLang="zh-CN" sz="2400" spc="300" dirty="0" smtClean="0">
              <a:solidFill>
                <a:schemeClr val="tx1"/>
              </a:solidFill>
              <a:latin typeface="微软雅黑 Light" panose="020B0502040204020203" charset="-122"/>
              <a:ea typeface="微软雅黑 Light" panose="020B0502040204020203" charset="-122"/>
            </a:endParaRPr>
          </a:p>
          <a:p>
            <a:pPr fontAlgn="auto">
              <a:spcBef>
                <a:spcPts val="0"/>
              </a:spcBef>
              <a:spcAft>
                <a:spcPts val="0"/>
              </a:spcAft>
            </a:pPr>
            <a:r>
              <a:rPr lang="zh-CN" altLang="en-US" sz="2400" spc="300" dirty="0" smtClean="0">
                <a:solidFill>
                  <a:schemeClr val="tx1"/>
                </a:solidFill>
                <a:latin typeface="微软雅黑 Light" panose="020B0502040204020203" charset="-122"/>
                <a:ea typeface="微软雅黑 Light" panose="020B0502040204020203" charset="-122"/>
              </a:rPr>
              <a:t>y轴：每次</a:t>
            </a:r>
            <a:r>
              <a:rPr lang="zh-CN" altLang="en-US" sz="2400" spc="300" dirty="0">
                <a:solidFill>
                  <a:schemeClr val="tx1"/>
                </a:solidFill>
                <a:latin typeface="微软雅黑 Light" panose="020B0502040204020203" charset="-122"/>
                <a:ea typeface="微软雅黑 Light" panose="020B0502040204020203" charset="-122"/>
              </a:rPr>
              <a:t>迭代的计算量（或计算时间</a:t>
            </a:r>
            <a:r>
              <a:rPr lang="zh-CN" altLang="en-US" sz="2400" spc="300" dirty="0" smtClean="0">
                <a:solidFill>
                  <a:schemeClr val="tx1"/>
                </a:solidFill>
                <a:latin typeface="微软雅黑 Light" panose="020B0502040204020203" charset="-122"/>
                <a:ea typeface="微软雅黑 Light" panose="020B0502040204020203" charset="-122"/>
              </a:rPr>
              <a:t>）</a:t>
            </a:r>
            <a:endParaRPr lang="zh-CN" altLang="en-US" sz="2400" spc="300" dirty="0">
              <a:solidFill>
                <a:schemeClr val="tx1"/>
              </a:solidFill>
              <a:latin typeface="微软雅黑 Light" panose="020B0502040204020203" charset="-122"/>
              <a:ea typeface="微软雅黑 Light" panose="020B0502040204020203" charset="-122"/>
            </a:endParaRPr>
          </a:p>
        </p:txBody>
      </p:sp>
      <p:sp>
        <p:nvSpPr>
          <p:cNvPr id="5" name="文本框 7"/>
          <p:cNvSpPr txBox="1"/>
          <p:nvPr/>
        </p:nvSpPr>
        <p:spPr>
          <a:xfrm>
            <a:off x="7015328" y="1949490"/>
            <a:ext cx="2668005" cy="46166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预处理</a:t>
            </a:r>
          </a:p>
        </p:txBody>
      </p:sp>
      <p:sp>
        <p:nvSpPr>
          <p:cNvPr id="9" name="椭圆 8"/>
          <p:cNvSpPr/>
          <p:nvPr/>
        </p:nvSpPr>
        <p:spPr>
          <a:xfrm>
            <a:off x="6513545" y="1896086"/>
            <a:ext cx="505052" cy="505052"/>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606029" y="1979335"/>
            <a:ext cx="238352"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文本框 7"/>
          <p:cNvSpPr txBox="1"/>
          <p:nvPr/>
        </p:nvSpPr>
        <p:spPr>
          <a:xfrm>
            <a:off x="197485" y="941705"/>
            <a:ext cx="4213225" cy="1198880"/>
          </a:xfrm>
          <a:prstGeom prst="rect">
            <a:avLst/>
          </a:prstGeom>
          <a:solidFill>
            <a:schemeClr val="bg1"/>
          </a:solid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以非常数型并行循环任务为例介绍负载预测调度算法的具体实现方法</a:t>
            </a:r>
          </a:p>
        </p:txBody>
      </p:sp>
      <p:sp>
        <p:nvSpPr>
          <p:cNvPr id="22" name="矩形 21"/>
          <p:cNvSpPr/>
          <p:nvPr/>
        </p:nvSpPr>
        <p:spPr>
          <a:xfrm>
            <a:off x="243318" y="2400617"/>
            <a:ext cx="5854065" cy="3883660"/>
          </a:xfrm>
          <a:prstGeom prst="rect">
            <a:avLst/>
          </a:prstGeom>
          <a:blipFill rotWithShape="1">
            <a:blip r:embed="rId2"/>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bldLvl="0" animBg="1"/>
      <p:bldP spid="16" grpId="0"/>
      <p:bldP spid="1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155574" y="564930"/>
            <a:ext cx="657225" cy="559247"/>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745144"/>
            <a:ext cx="11880215" cy="4555093"/>
          </a:xfrm>
          <a:prstGeom prst="rect">
            <a:avLst/>
          </a:prstGeom>
        </p:spPr>
        <p:txBody>
          <a:bodyPr wrap="square">
            <a:spAutoFit/>
          </a:bodyPr>
          <a:lstStyle/>
          <a:p>
            <a:pPr fontAlgn="auto">
              <a:spcBef>
                <a:spcPts val="600"/>
              </a:spcBef>
              <a:spcAft>
                <a:spcPts val="60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根据预测获得的总的计算量和CPU、GPU的计算性能，就能估算出纯CPU线程和GPU加速线程能完成的循环迭代数，即</a:t>
            </a:r>
            <a:r>
              <a:rPr lang="zh-CN" altLang="en-US" sz="2400" spc="300" dirty="0">
                <a:solidFill>
                  <a:srgbClr val="FF0000"/>
                </a:solidFill>
                <a:latin typeface="微软雅黑 Light" panose="020B0502040204020203" charset="-122"/>
                <a:ea typeface="微软雅黑 Light" panose="020B0502040204020203" charset="-122"/>
              </a:rPr>
              <a:t>图中P的位置</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fontAlgn="auto">
              <a:spcBef>
                <a:spcPts val="600"/>
              </a:spcBef>
              <a:spcAft>
                <a:spcPts val="600"/>
              </a:spcAft>
            </a:pPr>
            <a:r>
              <a:rPr lang="en-US" altLang="zh-CN" sz="2400" spc="300" dirty="0">
                <a:latin typeface="微软雅黑 Light" panose="020B0502040204020203" charset="-122"/>
                <a:ea typeface="微软雅黑 Light" panose="020B0502040204020203" charset="-122"/>
              </a:rPr>
              <a:t> </a:t>
            </a:r>
            <a:r>
              <a:rPr lang="en-US" altLang="zh-CN" sz="2400" spc="300" dirty="0" smtClean="0">
                <a:latin typeface="微软雅黑 Light" panose="020B0502040204020203" charset="-122"/>
                <a:ea typeface="微软雅黑 Light" panose="020B0502040204020203" charset="-122"/>
              </a:rPr>
              <a:t>    </a:t>
            </a:r>
            <a:r>
              <a:rPr lang="zh-CN" altLang="en-US" sz="2400" spc="300" dirty="0" smtClean="0">
                <a:solidFill>
                  <a:schemeClr val="tx1"/>
                </a:solidFill>
                <a:latin typeface="微软雅黑 Light" panose="020B0502040204020203" charset="-122"/>
                <a:ea typeface="微软雅黑 Light" panose="020B0502040204020203" charset="-122"/>
              </a:rPr>
              <a:t>根据</a:t>
            </a:r>
            <a:r>
              <a:rPr lang="zh-CN" altLang="en-US" sz="2400" spc="300" dirty="0">
                <a:solidFill>
                  <a:schemeClr val="tx1"/>
                </a:solidFill>
                <a:latin typeface="微软雅黑 Light" panose="020B0502040204020203" charset="-122"/>
                <a:ea typeface="微软雅黑 Light" panose="020B0502040204020203" charset="-122"/>
              </a:rPr>
              <a:t>P、线程总数、CPU、GPU的计算速度就可以确定</a:t>
            </a:r>
            <a:r>
              <a:rPr lang="zh-CN" altLang="en-US" sz="2400" spc="300" dirty="0">
                <a:solidFill>
                  <a:srgbClr val="FF0000"/>
                </a:solidFill>
                <a:latin typeface="微软雅黑 Light" panose="020B0502040204020203" charset="-122"/>
                <a:ea typeface="微软雅黑 Light" panose="020B0502040204020203" charset="-122"/>
              </a:rPr>
              <a:t>动态调度窗口[G,C</a:t>
            </a:r>
            <a:r>
              <a:rPr lang="zh-CN" altLang="en-US" sz="2400" spc="300" dirty="0" smtClean="0">
                <a:solidFill>
                  <a:srgbClr val="FF0000"/>
                </a:solidFill>
                <a:latin typeface="微软雅黑 Light" panose="020B0502040204020203" charset="-122"/>
                <a:ea typeface="微软雅黑 Light" panose="020B0502040204020203" charset="-122"/>
              </a:rPr>
              <a:t>]</a:t>
            </a:r>
            <a:r>
              <a:rPr lang="zh-CN" altLang="en-US" sz="2400" spc="300" dirty="0" smtClean="0">
                <a:solidFill>
                  <a:schemeClr val="tx1"/>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即图中间标“动”字的区域</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fontAlgn="auto">
              <a:spcBef>
                <a:spcPts val="600"/>
              </a:spcBef>
              <a:spcAft>
                <a:spcPts val="600"/>
              </a:spcAft>
            </a:pPr>
            <a:r>
              <a:rPr lang="en-US" altLang="zh-CN" sz="2400" spc="300" dirty="0" smtClean="0">
                <a:solidFill>
                  <a:srgbClr val="FF0000"/>
                </a:solidFill>
                <a:latin typeface="微软雅黑 Light" panose="020B0502040204020203" charset="-122"/>
                <a:ea typeface="微软雅黑 Light" panose="020B0502040204020203" charset="-122"/>
              </a:rPr>
              <a:t>      </a:t>
            </a:r>
            <a:r>
              <a:rPr lang="en-US" altLang="zh-CN" sz="2400" spc="300" dirty="0" err="1" smtClean="0">
                <a:solidFill>
                  <a:srgbClr val="FF0000"/>
                </a:solidFill>
                <a:latin typeface="微软雅黑 Light" panose="020B0502040204020203" charset="-122"/>
                <a:ea typeface="微软雅黑 Light" panose="020B0502040204020203" charset="-122"/>
              </a:rPr>
              <a:t>第一级调度是负载预测静态调度</a:t>
            </a:r>
            <a:r>
              <a:rPr lang="zh-CN" altLang="en-US" sz="2400" spc="300" dirty="0" smtClean="0">
                <a:solidFill>
                  <a:srgbClr val="FF0000"/>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fontAlgn="auto">
              <a:spcBef>
                <a:spcPts val="600"/>
              </a:spcBef>
              <a:spcAft>
                <a:spcPts val="600"/>
              </a:spcAft>
            </a:pPr>
            <a:r>
              <a:rPr lang="en-US" altLang="zh-CN" sz="2400" spc="300" dirty="0" err="1" smtClean="0">
                <a:solidFill>
                  <a:schemeClr val="tx1"/>
                </a:solidFill>
                <a:latin typeface="微软雅黑 Light" panose="020B0502040204020203" charset="-122"/>
                <a:ea typeface="微软雅黑 Light" panose="020B0502040204020203" charset="-122"/>
              </a:rPr>
              <a:t>GPU</a:t>
            </a:r>
            <a:r>
              <a:rPr lang="en-US" altLang="zh-CN" sz="2400" spc="300" dirty="0" err="1">
                <a:solidFill>
                  <a:schemeClr val="tx1"/>
                </a:solidFill>
                <a:latin typeface="微软雅黑 Light" panose="020B0502040204020203" charset="-122"/>
                <a:ea typeface="微软雅黑 Light" panose="020B0502040204020203" charset="-122"/>
              </a:rPr>
              <a:t>加速的线程从队首开始逐个处理计算量大的任务，就是图中左边那个标记“静”的区域</a:t>
            </a:r>
            <a:r>
              <a:rPr lang="en-US" altLang="zh-CN" sz="2400" spc="300" dirty="0" smtClean="0">
                <a:solidFill>
                  <a:schemeClr val="tx1"/>
                </a:solidFill>
                <a:latin typeface="微软雅黑 Light" panose="020B0502040204020203" charset="-122"/>
                <a:ea typeface="微软雅黑 Light" panose="020B0502040204020203" charset="-122"/>
              </a:rPr>
              <a:t>；</a:t>
            </a:r>
          </a:p>
          <a:p>
            <a:pPr fontAlgn="auto">
              <a:spcBef>
                <a:spcPts val="600"/>
              </a:spcBef>
              <a:spcAft>
                <a:spcPts val="600"/>
              </a:spcAft>
            </a:pPr>
            <a:r>
              <a:rPr lang="en-US" altLang="zh-CN" sz="2400" spc="300" dirty="0" err="1" smtClean="0">
                <a:solidFill>
                  <a:schemeClr val="tx1"/>
                </a:solidFill>
                <a:latin typeface="微软雅黑 Light" panose="020B0502040204020203" charset="-122"/>
                <a:ea typeface="微软雅黑 Light" panose="020B0502040204020203" charset="-122"/>
              </a:rPr>
              <a:t>其它</a:t>
            </a:r>
            <a:r>
              <a:rPr lang="en-US" altLang="zh-CN" sz="2400" spc="300" dirty="0" err="1">
                <a:solidFill>
                  <a:schemeClr val="tx1"/>
                </a:solidFill>
                <a:latin typeface="微软雅黑 Light" panose="020B0502040204020203" charset="-122"/>
                <a:ea typeface="微软雅黑 Light" panose="020B0502040204020203" charset="-122"/>
              </a:rPr>
              <a:t>CPU线程从队尾开始逐个处理计算量小的任务，就是图中右边那个“静”的区域</a:t>
            </a:r>
            <a:r>
              <a:rPr lang="en-US" altLang="zh-CN" sz="2400" spc="300" dirty="0">
                <a:solidFill>
                  <a:schemeClr val="tx1"/>
                </a:solidFill>
                <a:latin typeface="微软雅黑 Light" panose="020B0502040204020203" charset="-122"/>
                <a:ea typeface="微软雅黑 Light" panose="020B0502040204020203" charset="-122"/>
              </a:rPr>
              <a:t>。</a:t>
            </a:r>
          </a:p>
          <a:p>
            <a:pPr fontAlgn="auto">
              <a:spcBef>
                <a:spcPts val="600"/>
              </a:spcBef>
              <a:spcAft>
                <a:spcPts val="600"/>
              </a:spcAft>
            </a:pPr>
            <a:r>
              <a:rPr lang="en-US" altLang="zh-CN" sz="2400" spc="300" dirty="0">
                <a:solidFill>
                  <a:schemeClr val="tx1"/>
                </a:solidFill>
                <a:latin typeface="微软雅黑 Light" panose="020B0502040204020203" charset="-122"/>
                <a:ea typeface="微软雅黑 Light" panose="020B0502040204020203" charset="-122"/>
              </a:rPr>
              <a:t>     </a:t>
            </a:r>
          </a:p>
        </p:txBody>
      </p:sp>
      <p:sp>
        <p:nvSpPr>
          <p:cNvPr id="10" name="文本框 7"/>
          <p:cNvSpPr txBox="1"/>
          <p:nvPr/>
        </p:nvSpPr>
        <p:spPr>
          <a:xfrm>
            <a:off x="812799" y="662512"/>
            <a:ext cx="4602245" cy="461665"/>
          </a:xfrm>
          <a:prstGeom prst="rect">
            <a:avLst/>
          </a:prstGeom>
          <a:solidFill>
            <a:schemeClr val="bg1"/>
          </a:solid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使用负载预测调度方法进行调度</a:t>
            </a:r>
          </a:p>
        </p:txBody>
      </p:sp>
      <p:sp>
        <p:nvSpPr>
          <p:cNvPr id="17" name="文本框 16"/>
          <p:cNvSpPr txBox="1"/>
          <p:nvPr/>
        </p:nvSpPr>
        <p:spPr>
          <a:xfrm>
            <a:off x="296802" y="674597"/>
            <a:ext cx="238352"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838188" y="0"/>
            <a:ext cx="5909311" cy="2675725"/>
          </a:xfrm>
          <a:prstGeom prst="rect">
            <a:avLst/>
          </a:prstGeom>
          <a:blipFill rotWithShape="1">
            <a:blip r:embed="rId2"/>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右箭头 2"/>
          <p:cNvSpPr/>
          <p:nvPr/>
        </p:nvSpPr>
        <p:spPr>
          <a:xfrm>
            <a:off x="5603557" y="1337862"/>
            <a:ext cx="952500" cy="825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GPU</a:t>
            </a:r>
            <a:endParaRPr lang="zh-CN" altLang="en-US" dirty="0"/>
          </a:p>
        </p:txBody>
      </p:sp>
      <p:sp>
        <p:nvSpPr>
          <p:cNvPr id="5" name="右箭头 4"/>
          <p:cNvSpPr/>
          <p:nvPr/>
        </p:nvSpPr>
        <p:spPr>
          <a:xfrm rot="10800000">
            <a:off x="10350499" y="1463511"/>
            <a:ext cx="953535" cy="8214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1200000" lon="20999996" rev="0"/>
              </a:camera>
              <a:lightRig rig="threePt" dir="t"/>
            </a:scene3d>
          </a:bodyPr>
          <a:lstStyle/>
          <a:p>
            <a:pPr algn="ctr"/>
            <a:r>
              <a:rPr lang="en-US" altLang="zh-CN" dirty="0" smtClean="0">
                <a:effectLst>
                  <a:outerShdw blurRad="50800" dist="50800" dir="5400000" algn="ctr" rotWithShape="0">
                    <a:srgbClr val="000000">
                      <a:alpha val="43137"/>
                    </a:srgbClr>
                  </a:outerShdw>
                </a:effectLst>
              </a:rPr>
              <a:t>CPU</a:t>
            </a:r>
            <a:endParaRPr lang="zh-CN" altLang="en-US" dirty="0">
              <a:effectLst>
                <a:outerShdw blurRad="50800" dist="50800" dir="5400000" algn="ctr" rotWithShape="0">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6" grpId="0"/>
      <p:bldP spid="10" grpId="0" animBg="1"/>
      <p:bldP spid="1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20040"/>
            <a:ext cx="11880215" cy="4154984"/>
          </a:xfrm>
          <a:prstGeom prst="rect">
            <a:avLst/>
          </a:prstGeom>
          <a:solidFill>
            <a:schemeClr val="bg1"/>
          </a:solidFill>
        </p:spPr>
        <p:txBody>
          <a:bodyPr wrap="square">
            <a:spAutoFit/>
          </a:bodyPr>
          <a:lstStyle/>
          <a:p>
            <a:pPr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     当左右2个静态调度中任意一个部分计算完毕后，</a:t>
            </a:r>
            <a:r>
              <a:rPr lang="en-US" altLang="zh-CN" sz="2400" spc="300" dirty="0" smtClean="0">
                <a:solidFill>
                  <a:schemeClr val="tx1"/>
                </a:solidFill>
                <a:latin typeface="微软雅黑 Light" panose="020B0502040204020203" charset="-122"/>
                <a:ea typeface="微软雅黑 Light" panose="020B0502040204020203" charset="-122"/>
              </a:rPr>
              <a:t>该线程直接进行</a:t>
            </a:r>
            <a:r>
              <a:rPr lang="en-US" altLang="zh-CN" sz="2400" spc="300" dirty="0" smtClean="0">
                <a:solidFill>
                  <a:srgbClr val="FF0000"/>
                </a:solidFill>
                <a:latin typeface="微软雅黑 Light" panose="020B0502040204020203" charset="-122"/>
                <a:ea typeface="微软雅黑 Light" panose="020B0502040204020203" charset="-122"/>
              </a:rPr>
              <a:t>第二级负载预测动态调度</a:t>
            </a:r>
            <a:r>
              <a:rPr lang="zh-CN" altLang="en-US" sz="2400" spc="300" dirty="0">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fontAlgn="auto">
              <a:spcBef>
                <a:spcPts val="0"/>
              </a:spcBef>
              <a:spcAft>
                <a:spcPts val="0"/>
              </a:spcAft>
            </a:pPr>
            <a:r>
              <a:rPr lang="en-US" altLang="zh-CN" sz="2400" spc="300" dirty="0">
                <a:latin typeface="微软雅黑 Light" panose="020B0502040204020203" charset="-122"/>
                <a:ea typeface="微软雅黑 Light" panose="020B0502040204020203" charset="-122"/>
              </a:rPr>
              <a:t> </a:t>
            </a:r>
            <a:r>
              <a:rPr lang="en-US" altLang="zh-CN" sz="2400" spc="300" dirty="0" smtClean="0">
                <a:latin typeface="微软雅黑 Light" panose="020B0502040204020203" charset="-122"/>
                <a:ea typeface="微软雅黑 Light" panose="020B0502040204020203" charset="-122"/>
              </a:rPr>
              <a:t>    </a:t>
            </a:r>
            <a:r>
              <a:rPr lang="en-US" altLang="zh-CN" sz="2400" spc="300" dirty="0" smtClean="0">
                <a:solidFill>
                  <a:schemeClr val="tx1"/>
                </a:solidFill>
                <a:latin typeface="微软雅黑 Light" panose="020B0502040204020203" charset="-122"/>
                <a:ea typeface="微软雅黑 Light" panose="020B0502040204020203" charset="-122"/>
              </a:rPr>
              <a:t>例如当</a:t>
            </a:r>
            <a:r>
              <a:rPr lang="en-US" altLang="zh-CN" sz="2400" spc="300" dirty="0">
                <a:solidFill>
                  <a:schemeClr val="tx1"/>
                </a:solidFill>
                <a:latin typeface="微软雅黑 Light" panose="020B0502040204020203" charset="-122"/>
                <a:ea typeface="微软雅黑 Light" panose="020B0502040204020203" charset="-122"/>
              </a:rPr>
              <a:t>GPU加速的线程完成了自己的静态调度任务，即左边标记“静”的迭代任务后从左边进入动态调度窗口获取计算任务，直到动态调度窗口内的任务全部完成为止；同理当任意一个纯CPU线程完成右边标记“静”的迭代任务后从右边进入动态调度窗口获取计算任务，直到动态调度窗口内的任务全部完成为止。</a:t>
            </a:r>
          </a:p>
          <a:p>
            <a:pPr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     </a:t>
            </a:r>
            <a:r>
              <a:rPr lang="en-US" altLang="zh-CN" sz="2400" spc="300" dirty="0" err="1" smtClean="0">
                <a:solidFill>
                  <a:schemeClr val="tx1"/>
                </a:solidFill>
                <a:latin typeface="微软雅黑 Light" panose="020B0502040204020203" charset="-122"/>
                <a:ea typeface="微软雅黑 Light" panose="020B0502040204020203" charset="-122"/>
              </a:rPr>
              <a:t>显然任务调度会在</a:t>
            </a:r>
            <a:r>
              <a:rPr lang="en-US" altLang="zh-CN" sz="2400" spc="300" dirty="0" err="1">
                <a:solidFill>
                  <a:schemeClr val="tx1"/>
                </a:solidFill>
                <a:latin typeface="微软雅黑 Light" panose="020B0502040204020203" charset="-122"/>
                <a:ea typeface="微软雅黑 Light" panose="020B0502040204020203" charset="-122"/>
              </a:rPr>
              <a:t>P点附近结束，GPU加速的线程和纯CPU的线程将在完成所有的计算任务后在这里“会师</a:t>
            </a:r>
            <a:r>
              <a:rPr lang="en-US" altLang="zh-CN" sz="2400" spc="300" dirty="0" smtClean="0">
                <a:solidFill>
                  <a:schemeClr val="tx1"/>
                </a:solidFill>
                <a:latin typeface="微软雅黑 Light" panose="020B0502040204020203" charset="-122"/>
                <a:ea typeface="微软雅黑 Light" panose="020B0502040204020203" charset="-122"/>
              </a:rPr>
              <a:t>”。</a:t>
            </a:r>
          </a:p>
          <a:p>
            <a:pPr fontAlgn="auto">
              <a:spcBef>
                <a:spcPts val="0"/>
              </a:spcBef>
              <a:spcAft>
                <a:spcPts val="0"/>
              </a:spcAft>
            </a:pPr>
            <a:r>
              <a:rPr lang="en-US" altLang="zh-CN" sz="2400" spc="300" dirty="0">
                <a:latin typeface="微软雅黑 Light" panose="020B0502040204020203" charset="-122"/>
                <a:ea typeface="微软雅黑 Light" panose="020B0502040204020203" charset="-122"/>
              </a:rPr>
              <a:t> </a:t>
            </a:r>
            <a:r>
              <a:rPr lang="en-US" altLang="zh-CN" sz="2400" spc="300" dirty="0" smtClean="0">
                <a:latin typeface="微软雅黑 Light" panose="020B0502040204020203" charset="-122"/>
                <a:ea typeface="微软雅黑 Light" panose="020B0502040204020203" charset="-122"/>
              </a:rPr>
              <a:t>    </a:t>
            </a:r>
            <a:r>
              <a:rPr lang="en-US" altLang="zh-CN" sz="2400" spc="300" dirty="0" err="1" smtClean="0">
                <a:solidFill>
                  <a:schemeClr val="tx1"/>
                </a:solidFill>
                <a:latin typeface="微软雅黑 Light" panose="020B0502040204020203" charset="-122"/>
                <a:ea typeface="微软雅黑 Light" panose="020B0502040204020203" charset="-122"/>
              </a:rPr>
              <a:t>二级调度的任务分配方法</a:t>
            </a:r>
            <a:r>
              <a:rPr lang="zh-CN" altLang="en-US" sz="2400" spc="300" dirty="0" smtClean="0">
                <a:solidFill>
                  <a:schemeClr val="tx1"/>
                </a:solidFill>
                <a:latin typeface="微软雅黑 Light" panose="020B0502040204020203" charset="-122"/>
                <a:ea typeface="微软雅黑 Light" panose="020B0502040204020203" charset="-122"/>
              </a:rPr>
              <a:t>与一级调度</a:t>
            </a:r>
            <a:r>
              <a:rPr lang="en-US" altLang="zh-CN" sz="2400" spc="300" dirty="0" err="1" smtClean="0">
                <a:solidFill>
                  <a:schemeClr val="tx1"/>
                </a:solidFill>
                <a:latin typeface="微软雅黑 Light" panose="020B0502040204020203" charset="-122"/>
                <a:ea typeface="微软雅黑 Light" panose="020B0502040204020203" charset="-122"/>
              </a:rPr>
              <a:t>一样</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fontAlgn="auto">
              <a:spcBef>
                <a:spcPts val="0"/>
              </a:spcBef>
              <a:spcAft>
                <a:spcPts val="0"/>
              </a:spcAft>
            </a:pPr>
            <a:r>
              <a:rPr lang="en-US" altLang="zh-CN" sz="2400" spc="300" dirty="0">
                <a:latin typeface="微软雅黑 Light" panose="020B0502040204020203" charset="-122"/>
                <a:ea typeface="微软雅黑 Light" panose="020B0502040204020203" charset="-122"/>
              </a:rPr>
              <a:t> </a:t>
            </a:r>
            <a:r>
              <a:rPr lang="en-US" altLang="zh-CN" sz="2400" spc="300" dirty="0" smtClean="0">
                <a:latin typeface="微软雅黑 Light" panose="020B0502040204020203" charset="-122"/>
                <a:ea typeface="微软雅黑 Light" panose="020B0502040204020203" charset="-122"/>
              </a:rPr>
              <a:t>    </a:t>
            </a:r>
            <a:endParaRPr lang="en-US" altLang="zh-CN" sz="2400" spc="300" dirty="0">
              <a:solidFill>
                <a:schemeClr val="tx1"/>
              </a:solidFill>
              <a:latin typeface="微软雅黑 Light" panose="020B0502040204020203" charset="-122"/>
              <a:ea typeface="微软雅黑 Light" panose="020B0502040204020203" charset="-122"/>
            </a:endParaRPr>
          </a:p>
        </p:txBody>
      </p:sp>
      <p:sp>
        <p:nvSpPr>
          <p:cNvPr id="22" name="矩形 21"/>
          <p:cNvSpPr/>
          <p:nvPr/>
        </p:nvSpPr>
        <p:spPr>
          <a:xfrm>
            <a:off x="7112000" y="3357424"/>
            <a:ext cx="5080000" cy="3335476"/>
          </a:xfrm>
          <a:prstGeom prst="rect">
            <a:avLst/>
          </a:prstGeom>
          <a:blipFill rotWithShape="1">
            <a:blip r:embed="rId3"/>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dirty="0"/>
              <a:t> 2.3 </a:t>
            </a:r>
            <a:r>
              <a:rPr lang="zh-CN" altLang="en-US" dirty="0" smtClean="0"/>
              <a:t>指令格式设计</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127000" y="349250"/>
            <a:ext cx="7772400" cy="4114800"/>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zh-CN" altLang="en-US" sz="3600" dirty="0" smtClean="0"/>
              <a:t>主要目标</a:t>
            </a:r>
          </a:p>
          <a:p>
            <a:pPr lvl="1">
              <a:spcBef>
                <a:spcPts val="600"/>
              </a:spcBef>
              <a:spcAft>
                <a:spcPts val="600"/>
              </a:spcAft>
              <a:buClr>
                <a:srgbClr val="A50021"/>
              </a:buClr>
              <a:buFont typeface="Wingdings" panose="05000000000000000000" pitchFamily="2" charset="2"/>
              <a:buChar char="Ø"/>
            </a:pPr>
            <a:r>
              <a:rPr lang="zh-CN" altLang="en-US" dirty="0" smtClean="0">
                <a:solidFill>
                  <a:srgbClr val="A50021"/>
                </a:solidFill>
              </a:rPr>
              <a:t> </a:t>
            </a:r>
            <a:r>
              <a:rPr lang="zh-CN" altLang="en-US" sz="2800" dirty="0" smtClean="0">
                <a:solidFill>
                  <a:srgbClr val="A50021"/>
                </a:solidFill>
              </a:rPr>
              <a:t>节省程序的存储空间</a:t>
            </a:r>
          </a:p>
          <a:p>
            <a:pPr lvl="1">
              <a:spcBef>
                <a:spcPts val="600"/>
              </a:spcBef>
              <a:spcAft>
                <a:spcPts val="600"/>
              </a:spcAft>
              <a:buClr>
                <a:srgbClr val="A50021"/>
              </a:buClr>
              <a:buFont typeface="Wingdings" panose="05000000000000000000" pitchFamily="2" charset="2"/>
              <a:buChar char="Ø"/>
            </a:pPr>
            <a:r>
              <a:rPr lang="zh-CN" altLang="en-US" sz="2800" dirty="0" smtClean="0">
                <a:solidFill>
                  <a:srgbClr val="A50021"/>
                </a:solidFill>
              </a:rPr>
              <a:t> 指令格式尽量规整，便于译码</a:t>
            </a:r>
          </a:p>
          <a:p>
            <a:pPr>
              <a:spcBef>
                <a:spcPts val="600"/>
              </a:spcBef>
              <a:spcAft>
                <a:spcPts val="600"/>
              </a:spcAft>
              <a:buFont typeface="Wingdings" panose="05000000000000000000" pitchFamily="2" charset="2"/>
              <a:buNone/>
            </a:pPr>
            <a:endParaRPr lang="zh-CN" altLang="en-US" dirty="0" smtClean="0"/>
          </a:p>
        </p:txBody>
      </p:sp>
      <p:sp>
        <p:nvSpPr>
          <p:cNvPr id="9" name="Rectangle 3"/>
          <p:cNvSpPr txBox="1">
            <a:spLocks noChangeArrowheads="1"/>
          </p:cNvSpPr>
          <p:nvPr/>
        </p:nvSpPr>
        <p:spPr>
          <a:xfrm>
            <a:off x="7747001" y="1187053"/>
            <a:ext cx="4292600" cy="1924844"/>
          </a:xfrm>
          <a:prstGeom prst="rect">
            <a:avLst/>
          </a:prstGeom>
          <a:ln>
            <a:solidFill>
              <a:srgbClr val="00B0F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dirty="0" smtClean="0"/>
              <a:t>操作码的三种编码方法</a:t>
            </a:r>
          </a:p>
          <a:p>
            <a:pPr lvl="3">
              <a:buClr>
                <a:srgbClr val="A50021"/>
              </a:buClr>
              <a:buFont typeface="Wingdings" panose="05000000000000000000" pitchFamily="2" charset="2"/>
              <a:buChar char="Ø"/>
            </a:pPr>
            <a:r>
              <a:rPr lang="zh-CN" altLang="en-US" sz="2400" dirty="0" smtClean="0">
                <a:solidFill>
                  <a:srgbClr val="A50021"/>
                </a:solidFill>
              </a:rPr>
              <a:t>固定长度</a:t>
            </a:r>
          </a:p>
          <a:p>
            <a:pPr lvl="3">
              <a:buClr>
                <a:srgbClr val="A50021"/>
              </a:buClr>
              <a:buFont typeface="Wingdings" panose="05000000000000000000" pitchFamily="2" charset="2"/>
              <a:buChar char="Ø"/>
            </a:pPr>
            <a:r>
              <a:rPr lang="en-US" altLang="zh-CN" sz="2400" dirty="0" smtClean="0">
                <a:solidFill>
                  <a:srgbClr val="A50021"/>
                </a:solidFill>
              </a:rPr>
              <a:t>Huffman</a:t>
            </a:r>
            <a:r>
              <a:rPr lang="zh-CN" altLang="en-US" sz="2400" dirty="0" smtClean="0">
                <a:solidFill>
                  <a:srgbClr val="A50021"/>
                </a:solidFill>
              </a:rPr>
              <a:t>编码</a:t>
            </a:r>
          </a:p>
          <a:p>
            <a:pPr lvl="3">
              <a:buClr>
                <a:srgbClr val="A50021"/>
              </a:buClr>
              <a:buFont typeface="Wingdings" panose="05000000000000000000" pitchFamily="2" charset="2"/>
              <a:buChar char="Ø"/>
            </a:pPr>
            <a:r>
              <a:rPr lang="zh-CN" altLang="en-US" sz="2400" dirty="0" smtClean="0">
                <a:solidFill>
                  <a:srgbClr val="A50021"/>
                </a:solidFill>
              </a:rPr>
              <a:t>扩展编码</a:t>
            </a:r>
          </a:p>
        </p:txBody>
      </p:sp>
      <p:pic>
        <p:nvPicPr>
          <p:cNvPr id="8" name="Picture 4" descr="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3" y="2149475"/>
            <a:ext cx="8010525"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114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244185" y="404813"/>
            <a:ext cx="7772400" cy="1143000"/>
          </a:xfrm>
        </p:spPr>
        <p:txBody>
          <a:bodyPr/>
          <a:lstStyle/>
          <a:p>
            <a:pPr eaLnBrk="1" hangingPunct="1"/>
            <a:r>
              <a:rPr lang="en-US" altLang="zh-CN" sz="4000" dirty="0"/>
              <a:t>1. </a:t>
            </a:r>
            <a:r>
              <a:rPr lang="zh-CN" altLang="en-US" sz="4000" dirty="0"/>
              <a:t>固定长度编码</a:t>
            </a:r>
          </a:p>
        </p:txBody>
      </p:sp>
      <p:sp>
        <p:nvSpPr>
          <p:cNvPr id="1028" name="Rectangle 3"/>
          <p:cNvSpPr>
            <a:spLocks noGrp="1" noChangeArrowheads="1"/>
          </p:cNvSpPr>
          <p:nvPr>
            <p:ph type="body" sz="half" idx="1"/>
          </p:nvPr>
        </p:nvSpPr>
        <p:spPr>
          <a:xfrm>
            <a:off x="1172747" y="1746250"/>
            <a:ext cx="7848600" cy="5111750"/>
          </a:xfrm>
        </p:spPr>
        <p:txBody>
          <a:bodyPr/>
          <a:lstStyle/>
          <a:p>
            <a:pPr eaLnBrk="1" hangingPunct="1"/>
            <a:r>
              <a:rPr lang="zh-CN" altLang="en-US" sz="2800" dirty="0">
                <a:solidFill>
                  <a:schemeClr val="tx2"/>
                </a:solidFill>
              </a:rPr>
              <a:t>定长定域：</a:t>
            </a:r>
          </a:p>
          <a:p>
            <a:pPr lvl="1" eaLnBrk="1" hangingPunct="1">
              <a:buClr>
                <a:srgbClr val="A50021"/>
              </a:buClr>
              <a:buFont typeface="Wingdings" panose="05000000000000000000" pitchFamily="2" charset="2"/>
              <a:buChar char="Ø"/>
            </a:pPr>
            <a:r>
              <a:rPr lang="en-US" altLang="zh-CN" sz="2400" i="1" dirty="0"/>
              <a:t>n</a:t>
            </a:r>
            <a:r>
              <a:rPr lang="zh-CN" altLang="en-US" sz="2400" dirty="0"/>
              <a:t>种指令，操作码位数</a:t>
            </a:r>
          </a:p>
          <a:p>
            <a:pPr lvl="1" eaLnBrk="1" hangingPunct="1">
              <a:buClr>
                <a:srgbClr val="A50021"/>
              </a:buClr>
              <a:buFont typeface="Wingdings" panose="05000000000000000000" pitchFamily="2" charset="2"/>
              <a:buChar char="Ø"/>
            </a:pPr>
            <a:r>
              <a:rPr lang="en-US" altLang="zh-CN" sz="2400" dirty="0"/>
              <a:t>IBM</a:t>
            </a:r>
            <a:r>
              <a:rPr lang="zh-CN" altLang="en-US" sz="2400" dirty="0"/>
              <a:t>公司的大中型机：最左边</a:t>
            </a:r>
            <a:r>
              <a:rPr lang="en-US" altLang="zh-CN" sz="2400" dirty="0"/>
              <a:t>8</a:t>
            </a:r>
            <a:r>
              <a:rPr lang="zh-CN" altLang="en-US" sz="2400" dirty="0"/>
              <a:t>位为操作码</a:t>
            </a:r>
          </a:p>
          <a:p>
            <a:pPr lvl="1" eaLnBrk="1" hangingPunct="1">
              <a:buClr>
                <a:srgbClr val="A50021"/>
              </a:buClr>
              <a:buFont typeface="Wingdings" panose="05000000000000000000" pitchFamily="2" charset="2"/>
              <a:buChar char="Ø"/>
            </a:pPr>
            <a:r>
              <a:rPr lang="en-US" altLang="zh-CN" sz="2400" dirty="0"/>
              <a:t>Intel</a:t>
            </a:r>
            <a:r>
              <a:rPr lang="zh-CN" altLang="en-US" sz="2400" dirty="0"/>
              <a:t>公司的</a:t>
            </a:r>
            <a:r>
              <a:rPr lang="en-US" altLang="zh-CN" sz="2400" dirty="0" err="1"/>
              <a:t>Intanium</a:t>
            </a:r>
            <a:r>
              <a:rPr lang="zh-CN" altLang="en-US" sz="2400" dirty="0"/>
              <a:t>处理机：</a:t>
            </a:r>
            <a:r>
              <a:rPr lang="en-US" altLang="zh-CN" sz="2400" dirty="0"/>
              <a:t>14</a:t>
            </a:r>
            <a:r>
              <a:rPr lang="zh-CN" altLang="en-US" sz="2400" dirty="0"/>
              <a:t>位定长操作码</a:t>
            </a:r>
          </a:p>
          <a:p>
            <a:pPr eaLnBrk="1" hangingPunct="1"/>
            <a:r>
              <a:rPr lang="zh-CN" altLang="en-US" sz="2800" dirty="0">
                <a:solidFill>
                  <a:schemeClr val="tx2"/>
                </a:solidFill>
              </a:rPr>
              <a:t>主要优点：</a:t>
            </a:r>
          </a:p>
          <a:p>
            <a:pPr lvl="1" eaLnBrk="1" hangingPunct="1">
              <a:buClr>
                <a:srgbClr val="A50021"/>
              </a:buClr>
              <a:buFont typeface="Wingdings" panose="05000000000000000000" pitchFamily="2" charset="2"/>
              <a:buChar char="Ø"/>
            </a:pPr>
            <a:r>
              <a:rPr lang="zh-CN" altLang="en-US" sz="2400" dirty="0"/>
              <a:t>规整</a:t>
            </a:r>
          </a:p>
          <a:p>
            <a:pPr lvl="1" eaLnBrk="1" hangingPunct="1">
              <a:buClr>
                <a:srgbClr val="A50021"/>
              </a:buClr>
              <a:buFont typeface="Wingdings" panose="05000000000000000000" pitchFamily="2" charset="2"/>
              <a:buChar char="Ø"/>
            </a:pPr>
            <a:r>
              <a:rPr lang="zh-CN" altLang="en-US" sz="2400" dirty="0"/>
              <a:t>译码简单</a:t>
            </a:r>
          </a:p>
          <a:p>
            <a:pPr eaLnBrk="1" hangingPunct="1"/>
            <a:r>
              <a:rPr lang="zh-CN" altLang="en-US" sz="2800" dirty="0">
                <a:solidFill>
                  <a:schemeClr val="tx2"/>
                </a:solidFill>
              </a:rPr>
              <a:t>主要缺点</a:t>
            </a:r>
            <a:r>
              <a:rPr lang="en-US" altLang="zh-CN" sz="2800" dirty="0">
                <a:solidFill>
                  <a:schemeClr val="tx2"/>
                </a:solidFill>
              </a:rPr>
              <a:t>:</a:t>
            </a:r>
          </a:p>
          <a:p>
            <a:pPr lvl="1" eaLnBrk="1" hangingPunct="1">
              <a:buClr>
                <a:srgbClr val="A50021"/>
              </a:buClr>
              <a:buFont typeface="Wingdings" panose="05000000000000000000" pitchFamily="2" charset="2"/>
              <a:buChar char="Ø"/>
            </a:pPr>
            <a:r>
              <a:rPr lang="zh-CN" altLang="en-US" sz="2400" dirty="0"/>
              <a:t>浪费信息量（操作码的总长位数增加）</a:t>
            </a:r>
          </a:p>
        </p:txBody>
      </p:sp>
      <p:graphicFrame>
        <p:nvGraphicFramePr>
          <p:cNvPr id="1026" name="Object 6"/>
          <p:cNvGraphicFramePr>
            <a:graphicFrameLocks noGrp="1" noChangeAspect="1"/>
          </p:cNvGraphicFramePr>
          <p:nvPr>
            <p:ph sz="half" idx="2"/>
          </p:nvPr>
        </p:nvGraphicFramePr>
        <p:xfrm>
          <a:off x="6383338" y="2060576"/>
          <a:ext cx="1295400" cy="601663"/>
        </p:xfrm>
        <a:graphic>
          <a:graphicData uri="http://schemas.openxmlformats.org/presentationml/2006/ole">
            <mc:AlternateContent xmlns:mc="http://schemas.openxmlformats.org/markup-compatibility/2006">
              <mc:Choice xmlns:v="urn:schemas-microsoft-com:vml" Requires="v">
                <p:oleObj spid="_x0000_s6177" name="Equation" r:id="rId3" imgW="545626" imgH="253780" progId="Equation.DSMT4">
                  <p:embed/>
                </p:oleObj>
              </mc:Choice>
              <mc:Fallback>
                <p:oleObj name="Equation" r:id="rId3" imgW="545626" imgH="2537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2060576"/>
                        <a:ext cx="12954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458910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1593850" y="1154114"/>
            <a:ext cx="7772400" cy="1152525"/>
          </a:xfrm>
        </p:spPr>
        <p:txBody>
          <a:bodyPr/>
          <a:lstStyle/>
          <a:p>
            <a:pPr eaLnBrk="1" hangingPunct="1">
              <a:lnSpc>
                <a:spcPct val="90000"/>
              </a:lnSpc>
            </a:pPr>
            <a:r>
              <a:rPr lang="zh-CN" altLang="en-US" sz="2800" dirty="0">
                <a:solidFill>
                  <a:schemeClr val="tx2"/>
                </a:solidFill>
              </a:rPr>
              <a:t>优化操作码编码的目的：节省程序存储空间</a:t>
            </a:r>
          </a:p>
          <a:p>
            <a:pPr eaLnBrk="1" hangingPunct="1">
              <a:lnSpc>
                <a:spcPct val="90000"/>
              </a:lnSpc>
              <a:buFont typeface="Wingdings" panose="05000000000000000000" pitchFamily="2" charset="2"/>
              <a:buNone/>
            </a:pPr>
            <a:r>
              <a:rPr lang="zh-CN" altLang="en-US" sz="2800" dirty="0"/>
              <a:t>      例如：</a:t>
            </a:r>
            <a:r>
              <a:rPr lang="en-US" altLang="zh-CN" sz="2800" dirty="0"/>
              <a:t>Burroughs</a:t>
            </a:r>
            <a:r>
              <a:rPr lang="zh-CN" altLang="en-US" sz="2800" dirty="0"/>
              <a:t>公司的</a:t>
            </a:r>
            <a:r>
              <a:rPr lang="en-US" altLang="zh-CN" sz="2800" dirty="0"/>
              <a:t>B-1700</a:t>
            </a:r>
            <a:r>
              <a:rPr lang="zh-CN" altLang="en-US" sz="2800" dirty="0"/>
              <a:t>机</a:t>
            </a:r>
          </a:p>
        </p:txBody>
      </p:sp>
      <p:pic>
        <p:nvPicPr>
          <p:cNvPr id="28675" name="Picture 4" descr="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3068639"/>
            <a:ext cx="8605838" cy="239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9797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ChangeArrowheads="1"/>
          </p:cNvSpPr>
          <p:nvPr/>
        </p:nvSpPr>
        <p:spPr bwMode="auto">
          <a:xfrm>
            <a:off x="1106488"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4400" dirty="0">
                <a:solidFill>
                  <a:srgbClr val="2A3D7A"/>
                </a:solidFill>
              </a:rPr>
              <a:t>2. Huffman</a:t>
            </a:r>
            <a:r>
              <a:rPr lang="zh-CN" altLang="en-US" sz="4400" dirty="0">
                <a:solidFill>
                  <a:srgbClr val="2A3D7A"/>
                </a:solidFill>
              </a:rPr>
              <a:t>编码</a:t>
            </a:r>
          </a:p>
        </p:txBody>
      </p:sp>
      <p:sp>
        <p:nvSpPr>
          <p:cNvPr id="29699" name="Rectangle 5" descr="Rectangle: Click to edit Master text styles&#10;Second level&#10;Third level&#10;Fourth level&#10;Fifth level"/>
          <p:cNvSpPr>
            <a:spLocks noChangeArrowheads="1"/>
          </p:cNvSpPr>
          <p:nvPr/>
        </p:nvSpPr>
        <p:spPr bwMode="auto">
          <a:xfrm>
            <a:off x="1179512" y="1981200"/>
            <a:ext cx="9374187"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buClr>
                <a:srgbClr val="A50021"/>
              </a:buClr>
              <a:buSzPct val="75000"/>
              <a:buFont typeface="Wingdings" panose="05000000000000000000" pitchFamily="2" charset="2"/>
              <a:buChar char="n"/>
            </a:pPr>
            <a:r>
              <a:rPr lang="en-US" altLang="zh-CN" sz="3200" b="1" dirty="0">
                <a:solidFill>
                  <a:srgbClr val="5B5249"/>
                </a:solidFill>
              </a:rPr>
              <a:t>1952</a:t>
            </a:r>
            <a:r>
              <a:rPr lang="zh-CN" altLang="en-US" sz="3200" b="1" dirty="0">
                <a:solidFill>
                  <a:srgbClr val="5B5249"/>
                </a:solidFill>
              </a:rPr>
              <a:t>年，哈夫曼提出电报报文编码方式，减少报文长度，缩短报文传送时间。</a:t>
            </a:r>
          </a:p>
          <a:p>
            <a:pPr eaLnBrk="1" fontAlgn="base" hangingPunct="1">
              <a:spcBef>
                <a:spcPct val="20000"/>
              </a:spcBef>
              <a:spcAft>
                <a:spcPct val="0"/>
              </a:spcAft>
              <a:buClr>
                <a:srgbClr val="A50021"/>
              </a:buClr>
              <a:buSzPct val="75000"/>
              <a:buFont typeface="Wingdings" panose="05000000000000000000" pitchFamily="2" charset="2"/>
              <a:buChar char="n"/>
            </a:pPr>
            <a:r>
              <a:rPr lang="zh-CN" altLang="en-US" sz="3200" b="1" dirty="0">
                <a:solidFill>
                  <a:srgbClr val="5B5249"/>
                </a:solidFill>
              </a:rPr>
              <a:t>将出现概率最大的事件用最少的位来表示，而概率较小的事件用较多的位表示，达到平均编码位数缩短的目的。</a:t>
            </a:r>
          </a:p>
          <a:p>
            <a:pPr eaLnBrk="1" fontAlgn="base" hangingPunct="1">
              <a:spcBef>
                <a:spcPct val="20000"/>
              </a:spcBef>
              <a:spcAft>
                <a:spcPct val="0"/>
              </a:spcAft>
              <a:buClr>
                <a:srgbClr val="A50021"/>
              </a:buClr>
              <a:buSzPct val="75000"/>
              <a:buFont typeface="Wingdings" panose="05000000000000000000" pitchFamily="2" charset="2"/>
              <a:buChar char="n"/>
            </a:pPr>
            <a:r>
              <a:rPr lang="zh-CN" altLang="en-US" sz="3200" b="1" dirty="0">
                <a:solidFill>
                  <a:srgbClr val="5B5249"/>
                </a:solidFill>
              </a:rPr>
              <a:t> 哈夫曼压缩可用于程序、存储空间、图像、声音等压缩。</a:t>
            </a:r>
          </a:p>
        </p:txBody>
      </p:sp>
    </p:spTree>
    <p:extLst>
      <p:ext uri="{BB962C8B-B14F-4D97-AF65-F5344CB8AC3E}">
        <p14:creationId xmlns:p14="http://schemas.microsoft.com/office/powerpoint/2010/main" val="1864006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629" y="1079500"/>
            <a:ext cx="9622538"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96344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1435101" y="1079500"/>
            <a:ext cx="8837614" cy="2636839"/>
          </a:xfrm>
        </p:spPr>
        <p:txBody>
          <a:bodyPr/>
          <a:lstStyle/>
          <a:p>
            <a:pPr eaLnBrk="1" hangingPunct="1"/>
            <a:r>
              <a:rPr lang="zh-CN" altLang="en-US" sz="2800" dirty="0"/>
              <a:t>例</a:t>
            </a:r>
            <a:r>
              <a:rPr lang="en-US" altLang="zh-CN" sz="2800" dirty="0"/>
              <a:t>. </a:t>
            </a:r>
            <a:r>
              <a:rPr lang="zh-CN" altLang="en-US" sz="2800" dirty="0"/>
              <a:t>假设一台模型计算机共有</a:t>
            </a:r>
            <a:r>
              <a:rPr lang="en-US" altLang="zh-CN" sz="2800" dirty="0"/>
              <a:t>7</a:t>
            </a:r>
            <a:r>
              <a:rPr lang="zh-CN" altLang="en-US" sz="2800" dirty="0"/>
              <a:t>种不同的操作码，如果采用固定长操作码需要</a:t>
            </a:r>
            <a:r>
              <a:rPr lang="en-US" altLang="zh-CN" sz="2800" dirty="0"/>
              <a:t>3</a:t>
            </a:r>
            <a:r>
              <a:rPr lang="zh-CN" altLang="en-US" sz="2800" dirty="0"/>
              <a:t>位。已知各种操作码在程序中出现的概率如下表，计算采用</a:t>
            </a:r>
            <a:r>
              <a:rPr lang="en-US" altLang="zh-CN" sz="2800" dirty="0"/>
              <a:t>Huffman</a:t>
            </a:r>
            <a:r>
              <a:rPr lang="zh-CN" altLang="en-US" sz="2800" dirty="0"/>
              <a:t>编码法的操作码平均长度，并计算固定长操作码和</a:t>
            </a:r>
            <a:r>
              <a:rPr lang="en-US" altLang="zh-CN" sz="2800" dirty="0"/>
              <a:t>Huffman</a:t>
            </a:r>
            <a:r>
              <a:rPr lang="zh-CN" altLang="en-US" sz="2800" dirty="0"/>
              <a:t>操作码的信息冗余量</a:t>
            </a:r>
          </a:p>
        </p:txBody>
      </p:sp>
      <p:pic>
        <p:nvPicPr>
          <p:cNvPr id="31747" name="Picture 5" descr="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368" y="4005264"/>
            <a:ext cx="8952632" cy="133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8717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1358900" y="1054100"/>
            <a:ext cx="9626600" cy="5595938"/>
          </a:xfrm>
        </p:spPr>
        <p:txBody>
          <a:bodyPr/>
          <a:lstStyle/>
          <a:p>
            <a:pPr marL="609600" indent="-609600" eaLnBrk="1" hangingPunct="1"/>
            <a:r>
              <a:rPr lang="zh-CN" altLang="en-US" dirty="0" smtClean="0"/>
              <a:t>利用</a:t>
            </a:r>
            <a:r>
              <a:rPr lang="en-US" altLang="zh-CN" dirty="0" smtClean="0"/>
              <a:t>Huffman</a:t>
            </a:r>
            <a:r>
              <a:rPr lang="zh-CN" altLang="en-US" dirty="0" smtClean="0"/>
              <a:t>树进行操作码编码</a:t>
            </a:r>
          </a:p>
          <a:p>
            <a:pPr marL="1104900" lvl="1" indent="-533400" eaLnBrk="1" hangingPunct="1">
              <a:buClr>
                <a:srgbClr val="A50021"/>
              </a:buClr>
              <a:buSzPct val="80000"/>
              <a:buFont typeface="Wingdings" panose="05000000000000000000" pitchFamily="2" charset="2"/>
              <a:buAutoNum type="arabicPeriod"/>
            </a:pPr>
            <a:r>
              <a:rPr lang="zh-CN" altLang="en-US" dirty="0" smtClean="0">
                <a:solidFill>
                  <a:schemeClr val="tx2"/>
                </a:solidFill>
              </a:rPr>
              <a:t>把所有指令按照操作码在程序中出现的概率大小，自左向右顺序排列</a:t>
            </a:r>
          </a:p>
          <a:p>
            <a:pPr marL="1104900" lvl="1" indent="-533400" eaLnBrk="1" hangingPunct="1">
              <a:buClr>
                <a:srgbClr val="A50021"/>
              </a:buClr>
              <a:buSzPct val="80000"/>
              <a:buFont typeface="Wingdings" panose="05000000000000000000" pitchFamily="2" charset="2"/>
              <a:buAutoNum type="arabicPeriod"/>
            </a:pPr>
            <a:r>
              <a:rPr lang="zh-CN" altLang="en-US" dirty="0" smtClean="0">
                <a:solidFill>
                  <a:schemeClr val="tx2"/>
                </a:solidFill>
              </a:rPr>
              <a:t>选取两个概率最小的节点合并成一个概率值是二者之和的新节点，并把这个新节点与其他还没有合并的节点一起形成一个新的节点集合</a:t>
            </a:r>
          </a:p>
          <a:p>
            <a:pPr marL="1104900" lvl="1" indent="-533400" eaLnBrk="1" hangingPunct="1">
              <a:buClr>
                <a:srgbClr val="A50021"/>
              </a:buClr>
              <a:buSzPct val="80000"/>
              <a:buFont typeface="Wingdings" panose="05000000000000000000" pitchFamily="2" charset="2"/>
              <a:buAutoNum type="arabicPeriod"/>
            </a:pPr>
            <a:r>
              <a:rPr lang="zh-CN" altLang="en-US" dirty="0" smtClean="0">
                <a:solidFill>
                  <a:schemeClr val="tx2"/>
                </a:solidFill>
              </a:rPr>
              <a:t>在新的节点集合中选取两个概率最小的节点进行合并，如此继续执行下去，直至全部节点合并完毕</a:t>
            </a:r>
          </a:p>
        </p:txBody>
      </p:sp>
    </p:spTree>
    <p:extLst>
      <p:ext uri="{BB962C8B-B14F-4D97-AF65-F5344CB8AC3E}">
        <p14:creationId xmlns:p14="http://schemas.microsoft.com/office/powerpoint/2010/main" val="20643056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1651000" y="1282701"/>
            <a:ext cx="8616950" cy="3802064"/>
          </a:xfrm>
        </p:spPr>
        <p:txBody>
          <a:bodyPr/>
          <a:lstStyle/>
          <a:p>
            <a:pPr marL="609600" indent="-609600" eaLnBrk="1" hangingPunct="1">
              <a:buSzPct val="80000"/>
              <a:buFont typeface="Wingdings" panose="05000000000000000000" pitchFamily="2" charset="2"/>
              <a:buAutoNum type="arabicPeriod" startAt="4"/>
            </a:pPr>
            <a:r>
              <a:rPr lang="zh-CN" altLang="en-US" sz="2800" dirty="0">
                <a:solidFill>
                  <a:schemeClr val="tx2"/>
                </a:solidFill>
              </a:rPr>
              <a:t>最后得到的根节点的概率值为</a:t>
            </a:r>
            <a:r>
              <a:rPr lang="en-US" altLang="zh-CN" sz="2800" dirty="0">
                <a:solidFill>
                  <a:schemeClr val="tx2"/>
                </a:solidFill>
              </a:rPr>
              <a:t>1</a:t>
            </a:r>
          </a:p>
          <a:p>
            <a:pPr marL="609600" indent="-609600" eaLnBrk="1" hangingPunct="1">
              <a:buSzPct val="80000"/>
              <a:buFont typeface="Wingdings" panose="05000000000000000000" pitchFamily="2" charset="2"/>
              <a:buAutoNum type="arabicPeriod" startAt="4"/>
            </a:pPr>
            <a:r>
              <a:rPr lang="zh-CN" altLang="en-US" sz="2800" dirty="0">
                <a:solidFill>
                  <a:schemeClr val="tx2"/>
                </a:solidFill>
              </a:rPr>
              <a:t>每个新节点都有两个分支，分别用带有箭头的线表示，并分别用一位代码“</a:t>
            </a:r>
            <a:r>
              <a:rPr lang="en-US" altLang="zh-CN" sz="2800" dirty="0">
                <a:solidFill>
                  <a:schemeClr val="tx2"/>
                </a:solidFill>
              </a:rPr>
              <a:t>0”</a:t>
            </a:r>
            <a:r>
              <a:rPr lang="zh-CN" altLang="en-US" sz="2800" dirty="0">
                <a:solidFill>
                  <a:schemeClr val="tx2"/>
                </a:solidFill>
              </a:rPr>
              <a:t>和“</a:t>
            </a:r>
            <a:r>
              <a:rPr lang="en-US" altLang="zh-CN" sz="2800" dirty="0">
                <a:solidFill>
                  <a:schemeClr val="tx2"/>
                </a:solidFill>
              </a:rPr>
              <a:t>1”</a:t>
            </a:r>
            <a:r>
              <a:rPr lang="zh-CN" altLang="en-US" sz="2800" dirty="0">
                <a:solidFill>
                  <a:schemeClr val="tx2"/>
                </a:solidFill>
              </a:rPr>
              <a:t>标注</a:t>
            </a:r>
          </a:p>
          <a:p>
            <a:pPr marL="609600" indent="-609600" eaLnBrk="1" hangingPunct="1">
              <a:buSzPct val="80000"/>
              <a:buFont typeface="Wingdings" panose="05000000000000000000" pitchFamily="2" charset="2"/>
              <a:buAutoNum type="arabicPeriod" startAt="4"/>
            </a:pPr>
            <a:r>
              <a:rPr lang="zh-CN" altLang="en-US" sz="2800" dirty="0">
                <a:solidFill>
                  <a:schemeClr val="tx2"/>
                </a:solidFill>
              </a:rPr>
              <a:t>从根节点开始，延箭头所指方向寻找到达属于该指令概率节点的最短路径，把沿线所经过的代码排列起来就得到了这条指令的操作码编码</a:t>
            </a:r>
          </a:p>
        </p:txBody>
      </p:sp>
    </p:spTree>
    <p:extLst>
      <p:ext uri="{BB962C8B-B14F-4D97-AF65-F5344CB8AC3E}">
        <p14:creationId xmlns:p14="http://schemas.microsoft.com/office/powerpoint/2010/main" val="701178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1926" y="2126948"/>
            <a:ext cx="3515274" cy="3108543"/>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2.1 CPU</a:t>
            </a:r>
            <a:r>
              <a:rPr lang="zh-CN" altLang="en-US" sz="2800" b="1" dirty="0">
                <a:solidFill>
                  <a:schemeClr val="bg1"/>
                </a:solidFill>
                <a:latin typeface="微软雅黑" panose="020B0503020204020204" pitchFamily="34" charset="-122"/>
                <a:ea typeface="微软雅黑" panose="020B0503020204020204" pitchFamily="34" charset="-122"/>
              </a:rPr>
              <a:t>组成</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指令集（</a:t>
            </a:r>
            <a:r>
              <a:rPr lang="zh-CN" altLang="en-US" sz="2800" b="1" dirty="0" smtClean="0">
                <a:solidFill>
                  <a:schemeClr val="bg1"/>
                </a:solidFill>
                <a:latin typeface="微软雅黑" panose="020B0503020204020204" pitchFamily="34" charset="-122"/>
                <a:ea typeface="微软雅黑" panose="020B0503020204020204" pitchFamily="34" charset="-122"/>
              </a:rPr>
              <a:t>系统）</a:t>
            </a:r>
            <a:endParaRPr lang="en-US" altLang="zh-CN" sz="2800" b="1" dirty="0" smtClean="0">
              <a:solidFill>
                <a:schemeClr val="bg1"/>
              </a:solidFill>
              <a:latin typeface="微软雅黑" panose="020B0503020204020204" pitchFamily="34" charset="-122"/>
              <a:ea typeface="微软雅黑" panose="020B0503020204020204" pitchFamily="34" charset="-122"/>
            </a:endParaRPr>
          </a:p>
          <a:p>
            <a:pPr algn="l"/>
            <a:r>
              <a:rPr lang="en-US" altLang="zh-CN" sz="2800" b="1" dirty="0" smtClean="0">
                <a:solidFill>
                  <a:schemeClr val="bg1"/>
                </a:solidFill>
                <a:latin typeface="微软雅黑" panose="020B0503020204020204" pitchFamily="34" charset="-122"/>
                <a:ea typeface="微软雅黑" panose="020B0503020204020204" pitchFamily="34" charset="-122"/>
              </a:rPr>
              <a:t>2.3 </a:t>
            </a:r>
            <a:r>
              <a:rPr lang="zh-CN" altLang="en-US" sz="2800" b="1" dirty="0" smtClean="0">
                <a:solidFill>
                  <a:schemeClr val="bg1"/>
                </a:solidFill>
                <a:latin typeface="微软雅黑" panose="020B0503020204020204" pitchFamily="34" charset="-122"/>
                <a:ea typeface="微软雅黑" panose="020B0503020204020204" pitchFamily="34" charset="-122"/>
              </a:rPr>
              <a:t>数据表示</a:t>
            </a:r>
            <a:endParaRPr lang="en-US" altLang="zh-CN" sz="2800" b="1" dirty="0" smtClean="0">
              <a:solidFill>
                <a:schemeClr val="bg1"/>
              </a:solidFill>
              <a:latin typeface="微软雅黑" panose="020B0503020204020204" pitchFamily="34" charset="-122"/>
              <a:ea typeface="微软雅黑" panose="020B0503020204020204" pitchFamily="34" charset="-122"/>
            </a:endParaRPr>
          </a:p>
          <a:p>
            <a:pPr algn="l"/>
            <a:r>
              <a:rPr lang="en-US" altLang="zh-CN" sz="2800" b="1" dirty="0" smtClean="0">
                <a:solidFill>
                  <a:schemeClr val="bg1"/>
                </a:solidFill>
                <a:latin typeface="微软雅黑" panose="020B0503020204020204" pitchFamily="34" charset="-122"/>
                <a:ea typeface="微软雅黑" panose="020B0503020204020204" pitchFamily="34" charset="-122"/>
              </a:rPr>
              <a:t>2.4 </a:t>
            </a:r>
            <a:r>
              <a:rPr lang="zh-CN" altLang="en-US" sz="2800" b="1" dirty="0" smtClean="0">
                <a:solidFill>
                  <a:schemeClr val="bg1"/>
                </a:solidFill>
                <a:latin typeface="微软雅黑" panose="020B0503020204020204" pitchFamily="34" charset="-122"/>
                <a:ea typeface="微软雅黑" panose="020B0503020204020204" pitchFamily="34" charset="-122"/>
              </a:rPr>
              <a:t>指令格式设计</a:t>
            </a:r>
            <a:endParaRPr lang="en-US" altLang="zh-CN" sz="2800" b="1" dirty="0" smtClean="0">
              <a:solidFill>
                <a:schemeClr val="bg1"/>
              </a:solidFill>
              <a:latin typeface="微软雅黑" panose="020B0503020204020204" pitchFamily="34" charset="-122"/>
              <a:ea typeface="微软雅黑" panose="020B0503020204020204" pitchFamily="34" charset="-122"/>
            </a:endParaRPr>
          </a:p>
          <a:p>
            <a:pPr algn="l"/>
            <a:r>
              <a:rPr lang="en-US" altLang="zh-CN" sz="2800" b="1" dirty="0" smtClean="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时钟频率</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l"/>
            <a:r>
              <a:rPr lang="en-US" altLang="zh-CN" sz="2800" b="1" dirty="0">
                <a:solidFill>
                  <a:schemeClr val="bg1"/>
                </a:solidFill>
                <a:latin typeface="微软雅黑" panose="020B0503020204020204" pitchFamily="34" charset="-122"/>
                <a:ea typeface="微软雅黑" panose="020B0503020204020204" pitchFamily="34" charset="-122"/>
              </a:rPr>
              <a:t>2.6 </a:t>
            </a:r>
            <a:r>
              <a:rPr lang="zh-CN" altLang="en-US" sz="2800" b="1" dirty="0">
                <a:solidFill>
                  <a:schemeClr val="bg1"/>
                </a:solidFill>
                <a:latin typeface="微软雅黑" panose="020B0503020204020204" pitchFamily="34" charset="-122"/>
                <a:ea typeface="微软雅黑" panose="020B0503020204020204" pitchFamily="34" charset="-122"/>
              </a:rPr>
              <a:t>并行</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l"/>
            <a:r>
              <a:rPr lang="en-US" altLang="zh-CN" sz="2800" b="1" dirty="0">
                <a:solidFill>
                  <a:schemeClr val="bg1"/>
                </a:solidFill>
                <a:latin typeface="微软雅黑" panose="020B0503020204020204" pitchFamily="34" charset="-122"/>
                <a:ea typeface="微软雅黑" panose="020B0503020204020204" pitchFamily="34" charset="-122"/>
              </a:rPr>
              <a:t>2.7 </a:t>
            </a:r>
            <a:r>
              <a:rPr lang="zh-CN" altLang="en-US" sz="2800" b="1" dirty="0">
                <a:solidFill>
                  <a:schemeClr val="bg1"/>
                </a:solidFill>
                <a:latin typeface="微软雅黑" panose="020B0503020204020204" pitchFamily="34" charset="-122"/>
                <a:ea typeface="微软雅黑" panose="020B0503020204020204" pitchFamily="34" charset="-122"/>
              </a:rPr>
              <a:t>多核技术</a:t>
            </a:r>
          </a:p>
        </p:txBody>
      </p:sp>
      <p:sp>
        <p:nvSpPr>
          <p:cNvPr id="10" name="标题 24"/>
          <p:cNvSpPr>
            <a:spLocks noGrp="1"/>
          </p:cNvSpPr>
          <p:nvPr>
            <p:ph type="title"/>
          </p:nvPr>
        </p:nvSpPr>
        <p:spPr>
          <a:xfrm>
            <a:off x="-11332" y="443878"/>
            <a:ext cx="2983132" cy="714177"/>
          </a:xfrm>
        </p:spPr>
        <p:txBody>
          <a:bodyPr>
            <a:normAutofit/>
          </a:bodyPr>
          <a:lstStyle>
            <a:lvl1pPr algn="ctr">
              <a:defRPr sz="2400" b="1"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
        <p:nvSpPr>
          <p:cNvPr id="14" name="文本框 13"/>
          <p:cNvSpPr txBox="1"/>
          <p:nvPr/>
        </p:nvSpPr>
        <p:spPr>
          <a:xfrm>
            <a:off x="5428198" y="2126948"/>
            <a:ext cx="6475044" cy="3108543"/>
          </a:xfrm>
          <a:prstGeom prst="rect">
            <a:avLst/>
          </a:prstGeom>
          <a:noFill/>
        </p:spPr>
        <p:txBody>
          <a:bodyPr wrap="square" rtlCol="0">
            <a:spAutoFit/>
          </a:bodyPr>
          <a:lstStyle/>
          <a:p>
            <a:pPr algn="l"/>
            <a:r>
              <a:rPr lang="en-US" altLang="zh-CN" sz="2800" b="1">
                <a:solidFill>
                  <a:schemeClr val="bg1"/>
                </a:solidFill>
                <a:latin typeface="微软雅黑" panose="020B0503020204020204" pitchFamily="34" charset="-122"/>
                <a:ea typeface="微软雅黑" panose="020B0503020204020204" pitchFamily="34" charset="-122"/>
              </a:rPr>
              <a:t>2.8 CPU</a:t>
            </a:r>
            <a:r>
              <a:rPr lang="zh-CN" altLang="en-US" sz="2800" b="1">
                <a:solidFill>
                  <a:schemeClr val="bg1"/>
                </a:solidFill>
                <a:latin typeface="微软雅黑" panose="020B0503020204020204" pitchFamily="34" charset="-122"/>
                <a:ea typeface="微软雅黑" panose="020B0503020204020204" pitchFamily="34" charset="-122"/>
              </a:rPr>
              <a:t>内部互连</a:t>
            </a:r>
            <a:endParaRPr lang="en-US" altLang="zh-CN" sz="2800" b="1">
              <a:solidFill>
                <a:schemeClr val="bg1"/>
              </a:solidFill>
              <a:latin typeface="微软雅黑" panose="020B0503020204020204" pitchFamily="34" charset="-122"/>
              <a:ea typeface="微软雅黑" panose="020B0503020204020204" pitchFamily="34" charset="-122"/>
            </a:endParaRPr>
          </a:p>
          <a:p>
            <a:pPr algn="l"/>
            <a:r>
              <a:rPr lang="en-US" altLang="zh-CN" sz="2800" b="1">
                <a:solidFill>
                  <a:schemeClr val="bg1"/>
                </a:solidFill>
                <a:latin typeface="微软雅黑" panose="020B0503020204020204" pitchFamily="34" charset="-122"/>
                <a:ea typeface="微软雅黑" panose="020B0503020204020204" pitchFamily="34" charset="-122"/>
              </a:rPr>
              <a:t>2.9 CPU</a:t>
            </a:r>
            <a:r>
              <a:rPr lang="zh-CN" altLang="en-US" sz="2800" b="1">
                <a:solidFill>
                  <a:schemeClr val="bg1"/>
                </a:solidFill>
                <a:latin typeface="微软雅黑" panose="020B0503020204020204" pitchFamily="34" charset="-122"/>
                <a:ea typeface="微软雅黑" panose="020B0503020204020204" pitchFamily="34" charset="-122"/>
              </a:rPr>
              <a:t>外部互连</a:t>
            </a:r>
            <a:endParaRPr lang="en-US" altLang="zh-CN" sz="2800" b="1">
              <a:solidFill>
                <a:schemeClr val="bg1"/>
              </a:solidFill>
              <a:latin typeface="微软雅黑" panose="020B0503020204020204" pitchFamily="34" charset="-122"/>
              <a:ea typeface="微软雅黑" panose="020B0503020204020204" pitchFamily="34" charset="-122"/>
            </a:endParaRPr>
          </a:p>
          <a:p>
            <a:r>
              <a:rPr lang="en-US" altLang="zh-CN" sz="2800" b="1">
                <a:solidFill>
                  <a:schemeClr val="bg1"/>
                </a:solidFill>
                <a:latin typeface="微软雅黑" panose="020B0503020204020204" pitchFamily="34" charset="-122"/>
                <a:ea typeface="微软雅黑" panose="020B0503020204020204" pitchFamily="34" charset="-122"/>
              </a:rPr>
              <a:t>2.10 OpenMP</a:t>
            </a:r>
            <a:r>
              <a:rPr lang="zh-CN" altLang="en-US" sz="2800" b="1">
                <a:solidFill>
                  <a:schemeClr val="bg1"/>
                </a:solidFill>
                <a:latin typeface="微软雅黑" panose="020B0503020204020204" pitchFamily="34" charset="-122"/>
                <a:ea typeface="微软雅黑" panose="020B0503020204020204" pitchFamily="34" charset="-122"/>
              </a:rPr>
              <a:t>多线程并行编程</a:t>
            </a:r>
            <a:endParaRPr lang="en-US" altLang="zh-CN" sz="2800" b="1">
              <a:solidFill>
                <a:schemeClr val="bg1"/>
              </a:solidFill>
              <a:latin typeface="微软雅黑" panose="020B0503020204020204" pitchFamily="34" charset="-122"/>
              <a:ea typeface="微软雅黑" panose="020B0503020204020204" pitchFamily="34" charset="-122"/>
            </a:endParaRPr>
          </a:p>
          <a:p>
            <a:r>
              <a:rPr lang="en-US" altLang="zh-CN" sz="2800" b="1">
                <a:solidFill>
                  <a:schemeClr val="bg1"/>
                </a:solidFill>
                <a:latin typeface="微软雅黑" panose="020B0503020204020204" pitchFamily="34" charset="-122"/>
                <a:ea typeface="微软雅黑" panose="020B0503020204020204" pitchFamily="34" charset="-122"/>
              </a:rPr>
              <a:t>2.11 GPU</a:t>
            </a:r>
          </a:p>
          <a:p>
            <a:r>
              <a:rPr lang="en-US" altLang="zh-CN" sz="2800" b="1">
                <a:solidFill>
                  <a:schemeClr val="bg1"/>
                </a:solidFill>
                <a:latin typeface="微软雅黑" panose="020B0503020204020204" pitchFamily="34" charset="-122"/>
                <a:ea typeface="微软雅黑" panose="020B0503020204020204" pitchFamily="34" charset="-122"/>
              </a:rPr>
              <a:t>2.12 CUDA</a:t>
            </a:r>
          </a:p>
          <a:p>
            <a:r>
              <a:rPr lang="en-US" altLang="zh-CN" sz="2800" b="1">
                <a:solidFill>
                  <a:schemeClr val="bg1"/>
                </a:solidFill>
                <a:latin typeface="微软雅黑" panose="020B0503020204020204" pitchFamily="34" charset="-122"/>
                <a:ea typeface="微软雅黑" panose="020B0503020204020204" pitchFamily="34" charset="-122"/>
              </a:rPr>
              <a:t>2.13 OpenMP-CUDA</a:t>
            </a:r>
            <a:r>
              <a:rPr lang="zh-CN" altLang="en-US" sz="2800" b="1">
                <a:solidFill>
                  <a:schemeClr val="bg1"/>
                </a:solidFill>
                <a:latin typeface="微软雅黑" panose="020B0503020204020204" pitchFamily="34" charset="-122"/>
                <a:ea typeface="微软雅黑" panose="020B0503020204020204" pitchFamily="34" charset="-122"/>
              </a:rPr>
              <a:t>混合编程</a:t>
            </a:r>
            <a:endParaRPr lang="en-US" altLang="zh-CN" sz="2800" b="1">
              <a:solidFill>
                <a:schemeClr val="bg1"/>
              </a:solidFill>
              <a:latin typeface="微软雅黑" panose="020B0503020204020204" pitchFamily="34" charset="-122"/>
              <a:ea typeface="微软雅黑" panose="020B0503020204020204" pitchFamily="34" charset="-122"/>
            </a:endParaRPr>
          </a:p>
          <a:p>
            <a:r>
              <a:rPr lang="en-US" altLang="zh-CN" sz="2800" b="1">
                <a:solidFill>
                  <a:schemeClr val="bg1"/>
                </a:solidFill>
                <a:latin typeface="微软雅黑" panose="020B0503020204020204" pitchFamily="34" charset="-122"/>
                <a:ea typeface="微软雅黑" panose="020B0503020204020204" pitchFamily="34" charset="-122"/>
              </a:rPr>
              <a:t>2.14 </a:t>
            </a:r>
            <a:r>
              <a:rPr lang="zh-CN" altLang="en-US" sz="2800" b="1">
                <a:solidFill>
                  <a:schemeClr val="bg1"/>
                </a:solidFill>
                <a:latin typeface="微软雅黑" panose="020B0503020204020204" pitchFamily="34" charset="-122"/>
                <a:ea typeface="微软雅黑" panose="020B0503020204020204" pitchFamily="34" charset="-122"/>
              </a:rPr>
              <a:t>多核</a:t>
            </a:r>
            <a:r>
              <a:rPr lang="en-US" altLang="zh-CN" sz="2800" b="1">
                <a:solidFill>
                  <a:schemeClr val="bg1"/>
                </a:solidFill>
                <a:latin typeface="微软雅黑" panose="020B0503020204020204" pitchFamily="34" charset="-122"/>
                <a:ea typeface="微软雅黑" panose="020B0503020204020204" pitchFamily="34" charset="-122"/>
              </a:rPr>
              <a:t>CPU-GPU</a:t>
            </a:r>
            <a:r>
              <a:rPr lang="zh-CN" altLang="en-US" sz="2800" b="1">
                <a:solidFill>
                  <a:schemeClr val="bg1"/>
                </a:solidFill>
                <a:latin typeface="微软雅黑" panose="020B0503020204020204" pitchFamily="34" charset="-122"/>
                <a:ea typeface="微软雅黑" panose="020B0503020204020204" pitchFamily="34" charset="-122"/>
              </a:rPr>
              <a:t>计算平台任务调度</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279650" y="836613"/>
            <a:ext cx="7772400" cy="1143000"/>
          </a:xfrm>
        </p:spPr>
        <p:txBody>
          <a:bodyPr/>
          <a:lstStyle/>
          <a:p>
            <a:pPr eaLnBrk="1" hangingPunct="1"/>
            <a:r>
              <a:rPr lang="zh-CN" altLang="en-US" sz="4000"/>
              <a:t>利用</a:t>
            </a:r>
            <a:r>
              <a:rPr lang="en-US" altLang="zh-CN" sz="4000"/>
              <a:t>Huffman</a:t>
            </a:r>
            <a:r>
              <a:rPr lang="zh-CN" altLang="en-US" sz="4000"/>
              <a:t>树进行操作码编码</a:t>
            </a:r>
          </a:p>
        </p:txBody>
      </p:sp>
      <p:pic>
        <p:nvPicPr>
          <p:cNvPr id="34819" name="Picture 4" descr="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2276475"/>
            <a:ext cx="7993063"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90349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2279650"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4000">
                <a:solidFill>
                  <a:srgbClr val="2A3D7A"/>
                </a:solidFill>
              </a:rPr>
              <a:t>利用</a:t>
            </a:r>
            <a:r>
              <a:rPr lang="en-US" altLang="zh-CN" sz="4000">
                <a:solidFill>
                  <a:srgbClr val="2A3D7A"/>
                </a:solidFill>
              </a:rPr>
              <a:t>Huffman</a:t>
            </a:r>
            <a:r>
              <a:rPr lang="zh-CN" altLang="en-US" sz="4000">
                <a:solidFill>
                  <a:srgbClr val="2A3D7A"/>
                </a:solidFill>
              </a:rPr>
              <a:t>树进行操作码编码</a:t>
            </a:r>
          </a:p>
        </p:txBody>
      </p:sp>
      <p:pic>
        <p:nvPicPr>
          <p:cNvPr id="35843" name="Picture 5" descr="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2276476"/>
            <a:ext cx="832485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691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2279650"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4000">
                <a:solidFill>
                  <a:srgbClr val="2A3D7A"/>
                </a:solidFill>
              </a:rPr>
              <a:t>利用</a:t>
            </a:r>
            <a:r>
              <a:rPr lang="en-US" altLang="zh-CN" sz="4000">
                <a:solidFill>
                  <a:srgbClr val="2A3D7A"/>
                </a:solidFill>
              </a:rPr>
              <a:t>Huffman</a:t>
            </a:r>
            <a:r>
              <a:rPr lang="zh-CN" altLang="en-US" sz="4000">
                <a:solidFill>
                  <a:srgbClr val="2A3D7A"/>
                </a:solidFill>
              </a:rPr>
              <a:t>树进行操作码编码</a:t>
            </a:r>
          </a:p>
        </p:txBody>
      </p:sp>
      <p:pic>
        <p:nvPicPr>
          <p:cNvPr id="36867" name="Picture 5" descr="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2276475"/>
            <a:ext cx="832485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5891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2279650"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4000">
                <a:solidFill>
                  <a:srgbClr val="2A3D7A"/>
                </a:solidFill>
              </a:rPr>
              <a:t>利用</a:t>
            </a:r>
            <a:r>
              <a:rPr lang="en-US" altLang="zh-CN" sz="4000">
                <a:solidFill>
                  <a:srgbClr val="2A3D7A"/>
                </a:solidFill>
              </a:rPr>
              <a:t>Huffman</a:t>
            </a:r>
            <a:r>
              <a:rPr lang="zh-CN" altLang="en-US" sz="4000">
                <a:solidFill>
                  <a:srgbClr val="2A3D7A"/>
                </a:solidFill>
              </a:rPr>
              <a:t>树进行操作码编码</a:t>
            </a:r>
          </a:p>
        </p:txBody>
      </p:sp>
      <p:pic>
        <p:nvPicPr>
          <p:cNvPr id="37891" name="Picture 5" descr="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1" y="2205039"/>
            <a:ext cx="8334375"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6538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2279650"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4000">
                <a:solidFill>
                  <a:srgbClr val="2A3D7A"/>
                </a:solidFill>
              </a:rPr>
              <a:t>利用</a:t>
            </a:r>
            <a:r>
              <a:rPr lang="en-US" altLang="zh-CN" sz="4000">
                <a:solidFill>
                  <a:srgbClr val="2A3D7A"/>
                </a:solidFill>
              </a:rPr>
              <a:t>Huffman</a:t>
            </a:r>
            <a:r>
              <a:rPr lang="zh-CN" altLang="en-US" sz="4000">
                <a:solidFill>
                  <a:srgbClr val="2A3D7A"/>
                </a:solidFill>
              </a:rPr>
              <a:t>树进行操作码编码</a:t>
            </a:r>
          </a:p>
        </p:txBody>
      </p:sp>
      <p:pic>
        <p:nvPicPr>
          <p:cNvPr id="38915" name="Picture 5" descr="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2155826"/>
            <a:ext cx="836295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793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ChangeArrowheads="1"/>
          </p:cNvSpPr>
          <p:nvPr/>
        </p:nvSpPr>
        <p:spPr bwMode="auto">
          <a:xfrm>
            <a:off x="2279650"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4000">
                <a:solidFill>
                  <a:srgbClr val="2A3D7A"/>
                </a:solidFill>
              </a:rPr>
              <a:t>利用</a:t>
            </a:r>
            <a:r>
              <a:rPr lang="en-US" altLang="zh-CN" sz="4000">
                <a:solidFill>
                  <a:srgbClr val="2A3D7A"/>
                </a:solidFill>
              </a:rPr>
              <a:t>Huffman</a:t>
            </a:r>
            <a:r>
              <a:rPr lang="zh-CN" altLang="en-US" sz="4000">
                <a:solidFill>
                  <a:srgbClr val="2A3D7A"/>
                </a:solidFill>
              </a:rPr>
              <a:t>树进行操作码编码</a:t>
            </a:r>
          </a:p>
        </p:txBody>
      </p:sp>
      <p:pic>
        <p:nvPicPr>
          <p:cNvPr id="39939" name="Picture 5" descr="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275" y="2117726"/>
            <a:ext cx="834390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974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2279650"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4000">
                <a:solidFill>
                  <a:srgbClr val="2A3D7A"/>
                </a:solidFill>
              </a:rPr>
              <a:t>利用</a:t>
            </a:r>
            <a:r>
              <a:rPr lang="en-US" altLang="zh-CN" sz="4000">
                <a:solidFill>
                  <a:srgbClr val="2A3D7A"/>
                </a:solidFill>
              </a:rPr>
              <a:t>Huffman</a:t>
            </a:r>
            <a:r>
              <a:rPr lang="zh-CN" altLang="en-US" sz="4000">
                <a:solidFill>
                  <a:srgbClr val="2A3D7A"/>
                </a:solidFill>
              </a:rPr>
              <a:t>树进行操作码编码</a:t>
            </a:r>
          </a:p>
        </p:txBody>
      </p:sp>
      <p:pic>
        <p:nvPicPr>
          <p:cNvPr id="40963" name="Picture 5" descr="2-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2174876"/>
            <a:ext cx="833437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2025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2279650"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4000">
                <a:solidFill>
                  <a:srgbClr val="2A3D7A"/>
                </a:solidFill>
              </a:rPr>
              <a:t>利用</a:t>
            </a:r>
            <a:r>
              <a:rPr lang="en-US" altLang="zh-CN" sz="4000">
                <a:solidFill>
                  <a:srgbClr val="2A3D7A"/>
                </a:solidFill>
              </a:rPr>
              <a:t>Huffman</a:t>
            </a:r>
            <a:r>
              <a:rPr lang="zh-CN" altLang="en-US" sz="4000">
                <a:solidFill>
                  <a:srgbClr val="2A3D7A"/>
                </a:solidFill>
              </a:rPr>
              <a:t>树进行操作码编码</a:t>
            </a:r>
          </a:p>
        </p:txBody>
      </p:sp>
      <p:pic>
        <p:nvPicPr>
          <p:cNvPr id="41987" name="Picture 5" descr="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851" y="2163764"/>
            <a:ext cx="83153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468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2279650"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4000">
                <a:solidFill>
                  <a:srgbClr val="2A3D7A"/>
                </a:solidFill>
              </a:rPr>
              <a:t>Huffman</a:t>
            </a:r>
            <a:r>
              <a:rPr lang="zh-CN" altLang="en-US" sz="4000">
                <a:solidFill>
                  <a:srgbClr val="2A3D7A"/>
                </a:solidFill>
              </a:rPr>
              <a:t>编码操作码</a:t>
            </a:r>
          </a:p>
        </p:txBody>
      </p:sp>
      <p:pic>
        <p:nvPicPr>
          <p:cNvPr id="43011" name="Picture 5" descr="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2276475"/>
            <a:ext cx="7858125"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050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4"/>
          <p:cNvGraphicFramePr>
            <a:graphicFrameLocks noGrp="1" noChangeAspect="1"/>
          </p:cNvGraphicFramePr>
          <p:nvPr>
            <p:ph/>
            <p:extLst>
              <p:ext uri="{D42A27DB-BD31-4B8C-83A1-F6EECF244321}">
                <p14:modId xmlns:p14="http://schemas.microsoft.com/office/powerpoint/2010/main" val="3341594709"/>
              </p:ext>
            </p:extLst>
          </p:nvPr>
        </p:nvGraphicFramePr>
        <p:xfrm>
          <a:off x="1739900" y="923997"/>
          <a:ext cx="8737600" cy="5742986"/>
        </p:xfrm>
        <a:graphic>
          <a:graphicData uri="http://schemas.openxmlformats.org/presentationml/2006/ole">
            <mc:AlternateContent xmlns:mc="http://schemas.openxmlformats.org/markup-compatibility/2006">
              <mc:Choice xmlns:v="urn:schemas-microsoft-com:vml" Requires="v">
                <p:oleObj spid="_x0000_s7202" name="Equation" r:id="rId3" imgW="2984500" imgH="2717800" progId="Equation.DSMT4">
                  <p:embed/>
                </p:oleObj>
              </mc:Choice>
              <mc:Fallback>
                <p:oleObj name="Equation" r:id="rId3" imgW="2984500" imgH="2717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900" y="923997"/>
                        <a:ext cx="8737600" cy="574298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34669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03963" y="1719381"/>
            <a:ext cx="5651499" cy="4647426"/>
          </a:xfrm>
          <a:prstGeom prst="rect">
            <a:avLst/>
          </a:prstGeom>
          <a:noFill/>
        </p:spPr>
        <p:txBody>
          <a:bodyPr wrap="square" rtlCol="0">
            <a:spAutoFit/>
            <a:scene3d>
              <a:camera prst="orthographicFront"/>
              <a:lightRig rig="threePt" dir="t"/>
            </a:scene3d>
          </a:bodyPr>
          <a:lstStyle/>
          <a:p>
            <a:pPr fontAlgn="auto">
              <a:lnSpc>
                <a:spcPct val="100000"/>
              </a:lnSpc>
              <a:spcBef>
                <a:spcPts val="0"/>
              </a:spcBef>
              <a:spcAft>
                <a:spcPts val="0"/>
              </a:spcAft>
              <a:buClr>
                <a:srgbClr val="1B3868"/>
              </a:buClr>
            </a:pPr>
            <a:r>
              <a:rPr lang="zh-CN" altLang="en-US" sz="2400" spc="300" dirty="0">
                <a:latin typeface="微软雅黑 Light" panose="020B0502040204020203" charset="-122"/>
                <a:ea typeface="微软雅黑 Light" panose="020B0502040204020203" charset="-122"/>
              </a:rPr>
              <a:t>（1）</a:t>
            </a:r>
            <a:r>
              <a:rPr lang="zh-CN" altLang="en-US" sz="2400" spc="300" dirty="0" smtClean="0">
                <a:latin typeface="微软雅黑 Light" panose="020B0502040204020203" charset="-122"/>
                <a:ea typeface="微软雅黑 Light" panose="020B0502040204020203" charset="-122"/>
              </a:rPr>
              <a:t>控制器：从</a:t>
            </a:r>
            <a:r>
              <a:rPr lang="zh-CN" altLang="en-US" sz="2400" spc="300" dirty="0">
                <a:latin typeface="微软雅黑 Light" panose="020B0502040204020203" charset="-122"/>
                <a:ea typeface="微软雅黑 Light" panose="020B0502040204020203" charset="-122"/>
              </a:rPr>
              <a:t>存储器中取出指令</a:t>
            </a:r>
            <a:r>
              <a:rPr lang="zh-CN" altLang="en-US" sz="2400" spc="300" dirty="0" smtClean="0">
                <a:latin typeface="微软雅黑 Light" panose="020B0502040204020203" charset="-122"/>
                <a:ea typeface="微软雅黑 Light" panose="020B0502040204020203" charset="-122"/>
              </a:rPr>
              <a:t>，对</a:t>
            </a:r>
            <a:r>
              <a:rPr lang="zh-CN" altLang="en-US" sz="2400" spc="300" dirty="0">
                <a:latin typeface="微软雅黑 Light" panose="020B0502040204020203" charset="-122"/>
                <a:ea typeface="微软雅黑 Light" panose="020B0502040204020203" charset="-122"/>
              </a:rPr>
              <a:t>指令进行译码，控制整个计算机系统一步一步地完成各种</a:t>
            </a:r>
            <a:r>
              <a:rPr lang="zh-CN" altLang="en-US" sz="2400" spc="300" dirty="0" smtClean="0">
                <a:latin typeface="微软雅黑 Light" panose="020B0502040204020203" charset="-122"/>
                <a:ea typeface="微软雅黑 Light" panose="020B0502040204020203" charset="-122"/>
              </a:rPr>
              <a:t>操作</a:t>
            </a:r>
            <a:endParaRPr lang="en-US" altLang="zh-CN" sz="2400" spc="300" dirty="0" smtClean="0">
              <a:latin typeface="微软雅黑 Light" panose="020B0502040204020203" charset="-122"/>
              <a:ea typeface="微软雅黑 Light" panose="020B0502040204020203" charset="-122"/>
            </a:endParaRPr>
          </a:p>
          <a:p>
            <a:pPr marL="285750" indent="-285750" fontAlgn="auto">
              <a:lnSpc>
                <a:spcPct val="100000"/>
              </a:lnSpc>
              <a:spcBef>
                <a:spcPts val="0"/>
              </a:spcBef>
              <a:spcAft>
                <a:spcPts val="0"/>
              </a:spcAft>
              <a:buClr>
                <a:srgbClr val="1B3868"/>
              </a:buClr>
              <a:buFont typeface="Wingdings" panose="05000000000000000000" pitchFamily="2" charset="2"/>
              <a:buChar char="l"/>
            </a:pPr>
            <a:endParaRPr lang="zh-CN" altLang="en-US" sz="2400" spc="300" dirty="0">
              <a:latin typeface="微软雅黑 Light" panose="020B0502040204020203" charset="-122"/>
              <a:ea typeface="微软雅黑 Light" panose="020B0502040204020203" charset="-122"/>
            </a:endParaRPr>
          </a:p>
          <a:p>
            <a:pPr fontAlgn="auto">
              <a:lnSpc>
                <a:spcPct val="100000"/>
              </a:lnSpc>
              <a:spcBef>
                <a:spcPts val="0"/>
              </a:spcBef>
              <a:spcAft>
                <a:spcPts val="0"/>
              </a:spcAft>
              <a:buClr>
                <a:srgbClr val="1B3868"/>
              </a:buClr>
            </a:pPr>
            <a:r>
              <a:rPr lang="zh-CN" altLang="en-US" sz="2400" spc="300" dirty="0">
                <a:latin typeface="微软雅黑 Light" panose="020B0502040204020203" charset="-122"/>
                <a:ea typeface="微软雅黑 Light" panose="020B0502040204020203" charset="-122"/>
              </a:rPr>
              <a:t>（2）</a:t>
            </a:r>
            <a:r>
              <a:rPr lang="zh-CN" altLang="en-US" sz="2400" spc="300" dirty="0" smtClean="0">
                <a:latin typeface="微软雅黑 Light" panose="020B0502040204020203" charset="-122"/>
                <a:ea typeface="微软雅黑 Light" panose="020B0502040204020203" charset="-122"/>
              </a:rPr>
              <a:t>运算器：提供</a:t>
            </a:r>
            <a:r>
              <a:rPr lang="zh-CN" altLang="en-US" sz="2400" spc="300" dirty="0">
                <a:latin typeface="微软雅黑 Light" panose="020B0502040204020203" charset="-122"/>
                <a:ea typeface="微软雅黑 Light" panose="020B0502040204020203" charset="-122"/>
              </a:rPr>
              <a:t>计算与逻辑</a:t>
            </a:r>
            <a:r>
              <a:rPr lang="zh-CN" altLang="en-US" sz="2400" spc="300" dirty="0" smtClean="0">
                <a:latin typeface="微软雅黑 Light" panose="020B0502040204020203" charset="-122"/>
                <a:ea typeface="微软雅黑 Light" panose="020B0502040204020203" charset="-122"/>
              </a:rPr>
              <a:t>功能</a:t>
            </a:r>
            <a:endParaRPr lang="en-US" altLang="zh-CN" sz="2400" spc="300" dirty="0">
              <a:latin typeface="微软雅黑 Light" panose="020B0502040204020203" charset="-122"/>
              <a:ea typeface="微软雅黑 Light" panose="020B0502040204020203" charset="-122"/>
            </a:endParaRPr>
          </a:p>
          <a:p>
            <a:pPr marL="285750" indent="-285750" fontAlgn="auto">
              <a:lnSpc>
                <a:spcPct val="100000"/>
              </a:lnSpc>
              <a:spcBef>
                <a:spcPts val="0"/>
              </a:spcBef>
              <a:spcAft>
                <a:spcPts val="0"/>
              </a:spcAft>
              <a:buClr>
                <a:srgbClr val="1B3868"/>
              </a:buClr>
              <a:buFont typeface="Wingdings" panose="05000000000000000000" pitchFamily="2" charset="2"/>
              <a:buChar char="l"/>
            </a:pPr>
            <a:endParaRPr lang="zh-CN" altLang="en-US" sz="2400" spc="300" dirty="0">
              <a:latin typeface="微软雅黑 Light" panose="020B0502040204020203" charset="-122"/>
              <a:ea typeface="微软雅黑 Light" panose="020B0502040204020203" charset="-122"/>
            </a:endParaRPr>
          </a:p>
          <a:p>
            <a:pPr fontAlgn="auto">
              <a:lnSpc>
                <a:spcPct val="100000"/>
              </a:lnSpc>
              <a:spcBef>
                <a:spcPts val="0"/>
              </a:spcBef>
              <a:spcAft>
                <a:spcPts val="0"/>
              </a:spcAft>
              <a:buClr>
                <a:srgbClr val="1B3868"/>
              </a:buClr>
            </a:pPr>
            <a:r>
              <a:rPr lang="zh-CN" altLang="en-US" sz="2400" spc="300" dirty="0">
                <a:latin typeface="微软雅黑 Light" panose="020B0502040204020203" charset="-122"/>
                <a:ea typeface="微软雅黑 Light" panose="020B0502040204020203" charset="-122"/>
              </a:rPr>
              <a:t>（3）寄存器（Register</a:t>
            </a:r>
            <a:r>
              <a:rPr lang="zh-CN" altLang="en-US" sz="2400" spc="300" dirty="0" smtClean="0">
                <a:latin typeface="微软雅黑 Light" panose="020B0502040204020203" charset="-122"/>
                <a:ea typeface="微软雅黑 Light" panose="020B0502040204020203" charset="-122"/>
              </a:rPr>
              <a:t>）：处理器</a:t>
            </a:r>
            <a:r>
              <a:rPr lang="zh-CN" altLang="en-US" sz="2400" spc="300" dirty="0">
                <a:latin typeface="微软雅黑 Light" panose="020B0502040204020203" charset="-122"/>
                <a:ea typeface="微软雅黑 Light" panose="020B0502040204020203" charset="-122"/>
              </a:rPr>
              <a:t>内部的</a:t>
            </a:r>
            <a:r>
              <a:rPr lang="zh-CN" altLang="en-US" sz="2400" spc="300" dirty="0" smtClean="0">
                <a:latin typeface="微软雅黑 Light" panose="020B0502040204020203" charset="-122"/>
                <a:ea typeface="微软雅黑 Light" panose="020B0502040204020203" charset="-122"/>
              </a:rPr>
              <a:t>存储单元</a:t>
            </a:r>
            <a:endParaRPr lang="en-US" altLang="zh-CN" sz="2400" spc="300" dirty="0" smtClean="0">
              <a:latin typeface="微软雅黑 Light" panose="020B0502040204020203" charset="-122"/>
              <a:ea typeface="微软雅黑 Light" panose="020B0502040204020203" charset="-122"/>
            </a:endParaRPr>
          </a:p>
          <a:p>
            <a:pPr marL="742950" lvl="1" indent="-285750">
              <a:buClr>
                <a:srgbClr val="1B3868"/>
              </a:buClr>
              <a:buFont typeface="Wingdings" panose="05000000000000000000" pitchFamily="2" charset="2"/>
              <a:buChar char="l"/>
            </a:pPr>
            <a:r>
              <a:rPr lang="zh-CN" altLang="en-US" sz="2000" spc="300" dirty="0" smtClean="0">
                <a:latin typeface="微软雅黑 Light" panose="020B0502040204020203" charset="-122"/>
                <a:ea typeface="微软雅黑 Light" panose="020B0502040204020203" charset="-122"/>
              </a:rPr>
              <a:t>控制器</a:t>
            </a:r>
            <a:r>
              <a:rPr lang="zh-CN" altLang="en-US" sz="2000" spc="300" dirty="0">
                <a:latin typeface="微软雅黑 Light" panose="020B0502040204020203" charset="-122"/>
                <a:ea typeface="微软雅黑 Light" panose="020B0502040204020203" charset="-122"/>
              </a:rPr>
              <a:t>中的寄存器</a:t>
            </a:r>
            <a:r>
              <a:rPr lang="zh-CN" altLang="en-US" sz="2000" spc="300" dirty="0" smtClean="0">
                <a:latin typeface="微软雅黑 Light" panose="020B0502040204020203" charset="-122"/>
                <a:ea typeface="微软雅黑 Light" panose="020B0502040204020203" charset="-122"/>
              </a:rPr>
              <a:t>，保存</a:t>
            </a:r>
            <a:r>
              <a:rPr lang="zh-CN" altLang="en-US" sz="2000" spc="300" dirty="0">
                <a:latin typeface="微软雅黑 Light" panose="020B0502040204020203" charset="-122"/>
                <a:ea typeface="微软雅黑 Light" panose="020B0502040204020203" charset="-122"/>
              </a:rPr>
              <a:t>程序运行中的状态，存储当前指令信息和将要执行的下一条指令的地址</a:t>
            </a:r>
            <a:r>
              <a:rPr lang="zh-CN" altLang="en-US" sz="2000" spc="300" dirty="0" smtClean="0">
                <a:latin typeface="微软雅黑 Light" panose="020B0502040204020203" charset="-122"/>
                <a:ea typeface="微软雅黑 Light" panose="020B0502040204020203" charset="-122"/>
              </a:rPr>
              <a:t>等</a:t>
            </a:r>
            <a:endParaRPr lang="en-US" altLang="zh-CN" sz="2000" spc="300" dirty="0" smtClean="0">
              <a:latin typeface="微软雅黑 Light" panose="020B0502040204020203" charset="-122"/>
              <a:ea typeface="微软雅黑 Light" panose="020B0502040204020203" charset="-122"/>
            </a:endParaRPr>
          </a:p>
          <a:p>
            <a:pPr marL="742950" lvl="1" indent="-285750">
              <a:buClr>
                <a:srgbClr val="1B3868"/>
              </a:buClr>
              <a:buFont typeface="Wingdings" panose="05000000000000000000" pitchFamily="2" charset="2"/>
              <a:buChar char="l"/>
            </a:pPr>
            <a:r>
              <a:rPr lang="zh-CN" altLang="en-US" sz="2000" spc="300" dirty="0" smtClean="0">
                <a:latin typeface="微软雅黑 Light" panose="020B0502040204020203" charset="-122"/>
                <a:ea typeface="微软雅黑 Light" panose="020B0502040204020203" charset="-122"/>
              </a:rPr>
              <a:t>运算器</a:t>
            </a:r>
            <a:r>
              <a:rPr lang="zh-CN" altLang="en-US" sz="2000" spc="300" dirty="0">
                <a:latin typeface="微软雅黑 Light" panose="020B0502040204020203" charset="-122"/>
                <a:ea typeface="微软雅黑 Light" panose="020B0502040204020203" charset="-122"/>
              </a:rPr>
              <a:t>中的寄存器</a:t>
            </a:r>
            <a:r>
              <a:rPr lang="zh-CN" altLang="en-US" sz="2000" spc="300" dirty="0" smtClean="0">
                <a:latin typeface="微软雅黑 Light" panose="020B0502040204020203" charset="-122"/>
                <a:ea typeface="微软雅黑 Light" panose="020B0502040204020203" charset="-122"/>
              </a:rPr>
              <a:t>，存储</a:t>
            </a:r>
            <a:r>
              <a:rPr lang="zh-CN" altLang="en-US" sz="2000" spc="300" dirty="0">
                <a:latin typeface="微软雅黑 Light" panose="020B0502040204020203" charset="-122"/>
                <a:ea typeface="微软雅黑 Light" panose="020B0502040204020203" charset="-122"/>
              </a:rPr>
              <a:t>进行运算与比较的数据及其</a:t>
            </a:r>
            <a:r>
              <a:rPr lang="zh-CN" altLang="en-US" sz="2000" spc="300" dirty="0" smtClean="0">
                <a:latin typeface="微软雅黑 Light" panose="020B0502040204020203" charset="-122"/>
                <a:ea typeface="微软雅黑 Light" panose="020B0502040204020203" charset="-122"/>
              </a:rPr>
              <a:t>结</a:t>
            </a:r>
            <a:r>
              <a:rPr lang="zh-CN" altLang="en-US" sz="2400" spc="300" dirty="0" smtClean="0">
                <a:latin typeface="微软雅黑 Light" panose="020B0502040204020203" charset="-122"/>
                <a:ea typeface="微软雅黑 Light" panose="020B0502040204020203" charset="-122"/>
              </a:rPr>
              <a:t>果</a:t>
            </a:r>
            <a:endParaRPr lang="en-US" altLang="zh-CN" sz="2400" spc="300" dirty="0" smtClean="0">
              <a:latin typeface="微软雅黑 Light" panose="020B0502040204020203" charset="-122"/>
              <a:ea typeface="微软雅黑 Light" panose="020B0502040204020203" charset="-122"/>
            </a:endParaRPr>
          </a:p>
        </p:txBody>
      </p:sp>
      <p:cxnSp>
        <p:nvCxnSpPr>
          <p:cNvPr id="5" name="直接连接符 4"/>
          <p:cNvCxnSpPr/>
          <p:nvPr/>
        </p:nvCxnSpPr>
        <p:spPr>
          <a:xfrm>
            <a:off x="5806624" y="1475277"/>
            <a:ext cx="0" cy="4332451"/>
          </a:xfrm>
          <a:prstGeom prst="line">
            <a:avLst/>
          </a:prstGeom>
          <a:ln w="25400">
            <a:solidFill>
              <a:srgbClr val="1B3868"/>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65125" y="1237615"/>
            <a:ext cx="4993640" cy="4534535"/>
          </a:xfrm>
          <a:prstGeom prst="rect">
            <a:avLst/>
          </a:prstGeom>
          <a:blipFill rotWithShape="1">
            <a:blip r:embed="rId3"/>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7"/>
          <p:cNvSpPr txBox="1"/>
          <p:nvPr/>
        </p:nvSpPr>
        <p:spPr>
          <a:xfrm>
            <a:off x="6350001" y="627487"/>
            <a:ext cx="5559425" cy="82994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中央处理器（CPU）由控制器、运算器和寄存器组成。</a:t>
            </a:r>
          </a:p>
        </p:txBody>
      </p:sp>
      <p:cxnSp>
        <p:nvCxnSpPr>
          <p:cNvPr id="14" name="直接连接符 13"/>
          <p:cNvCxnSpPr/>
          <p:nvPr/>
        </p:nvCxnSpPr>
        <p:spPr>
          <a:xfrm>
            <a:off x="6457896" y="158840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365125" y="6042660"/>
            <a:ext cx="5080000" cy="460375"/>
          </a:xfrm>
          <a:prstGeom prst="rect">
            <a:avLst/>
          </a:prstGeom>
          <a:noFill/>
          <a:ln w="9525">
            <a:noFill/>
          </a:ln>
        </p:spPr>
        <p:txBody>
          <a:bodyPr>
            <a:spAutoFit/>
          </a:bodyPr>
          <a:lstStyle/>
          <a:p>
            <a:pPr indent="0" algn="ctr"/>
            <a:r>
              <a:rPr lang="zh-CN" sz="2400" b="0">
                <a:cs typeface="楷体_GB2312" charset="0"/>
              </a:rPr>
              <a:t>图</a:t>
            </a:r>
            <a:r>
              <a:rPr lang="en-US" sz="2400" b="0">
                <a:latin typeface="楷体_GB2312" charset="0"/>
                <a:cs typeface="楷体_GB2312" charset="0"/>
              </a:rPr>
              <a:t>2-1  CPU</a:t>
            </a:r>
            <a:r>
              <a:rPr lang="zh-CN" sz="2400" b="0">
                <a:cs typeface="楷体_GB2312" charset="0"/>
              </a:rPr>
              <a:t>组成</a:t>
            </a:r>
            <a:endParaRPr lang="zh-CN" altLang="en-US" sz="2400"/>
          </a:p>
        </p:txBody>
      </p:sp>
      <p:sp>
        <p:nvSpPr>
          <p:cNvPr id="11" name="标题 1"/>
          <p:cNvSpPr>
            <a:spLocks noGrp="1"/>
          </p:cNvSpPr>
          <p:nvPr>
            <p:ph type="title"/>
          </p:nvPr>
        </p:nvSpPr>
        <p:spPr>
          <a:xfrm>
            <a:off x="198300" y="410845"/>
            <a:ext cx="3269343" cy="511110"/>
          </a:xfrm>
        </p:spPr>
        <p:txBody>
          <a:bodyPr/>
          <a:lstStyle/>
          <a:p>
            <a:r>
              <a:rPr lang="en-US" altLang="zh-CN"/>
              <a:t>2.1 CPU</a:t>
            </a:r>
            <a:r>
              <a:rPr lang="zh-CN" altLang="en-US"/>
              <a:t>组成</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extLst>
              <p:ext uri="{D42A27DB-BD31-4B8C-83A1-F6EECF244321}">
                <p14:modId xmlns:p14="http://schemas.microsoft.com/office/powerpoint/2010/main" val="3569936142"/>
              </p:ext>
            </p:extLst>
          </p:nvPr>
        </p:nvGraphicFramePr>
        <p:xfrm>
          <a:off x="2351088" y="1844675"/>
          <a:ext cx="8342312" cy="3699212"/>
        </p:xfrm>
        <a:graphic>
          <a:graphicData uri="http://schemas.openxmlformats.org/presentationml/2006/ole">
            <mc:AlternateContent xmlns:mc="http://schemas.openxmlformats.org/markup-compatibility/2006">
              <mc:Choice xmlns:v="urn:schemas-microsoft-com:vml" Requires="v">
                <p:oleObj spid="_x0000_s8225" name="Equation" r:id="rId3" imgW="3429000" imgH="1549400" progId="Equation.DSMT4">
                  <p:embed/>
                </p:oleObj>
              </mc:Choice>
              <mc:Fallback>
                <p:oleObj name="Equation" r:id="rId3" imgW="3429000" imgH="154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1844675"/>
                        <a:ext cx="8342312" cy="36992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822936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1"/>
          </p:nvPr>
        </p:nvSpPr>
        <p:spPr>
          <a:xfrm>
            <a:off x="1263650" y="1844676"/>
            <a:ext cx="9048750" cy="4587875"/>
          </a:xfrm>
        </p:spPr>
        <p:txBody>
          <a:bodyPr/>
          <a:lstStyle/>
          <a:p>
            <a:pPr eaLnBrk="1" hangingPunct="1">
              <a:defRPr/>
            </a:pPr>
            <a:r>
              <a:rPr lang="en-US" altLang="zh-CN" dirty="0" smtClean="0">
                <a:solidFill>
                  <a:schemeClr val="tx2"/>
                </a:solidFill>
              </a:rPr>
              <a:t>Huffman</a:t>
            </a:r>
            <a:r>
              <a:rPr lang="zh-CN" altLang="en-US" dirty="0" smtClean="0">
                <a:solidFill>
                  <a:schemeClr val="tx2"/>
                </a:solidFill>
              </a:rPr>
              <a:t>操作码的主要缺点：</a:t>
            </a:r>
          </a:p>
          <a:p>
            <a:pPr lvl="1" eaLnBrk="1" hangingPunct="1">
              <a:buClr>
                <a:srgbClr val="A50021"/>
              </a:buClr>
              <a:buFont typeface="Wingdings" panose="05000000000000000000" pitchFamily="2" charset="2"/>
              <a:buChar char="Ø"/>
              <a:defRPr/>
            </a:pPr>
            <a:r>
              <a:rPr lang="zh-CN" altLang="en-US" dirty="0" smtClean="0">
                <a:solidFill>
                  <a:schemeClr val="tx1">
                    <a:lumMod val="50000"/>
                  </a:schemeClr>
                </a:solidFill>
              </a:rPr>
              <a:t>操作码长度很不规整，硬件译码困难</a:t>
            </a:r>
          </a:p>
          <a:p>
            <a:pPr lvl="1" eaLnBrk="1" hangingPunct="1">
              <a:buClr>
                <a:srgbClr val="A50021"/>
              </a:buClr>
              <a:buFont typeface="Wingdings" panose="05000000000000000000" pitchFamily="2" charset="2"/>
              <a:buChar char="Ø"/>
              <a:defRPr/>
            </a:pPr>
            <a:r>
              <a:rPr lang="zh-CN" altLang="en-US" dirty="0" smtClean="0">
                <a:solidFill>
                  <a:schemeClr val="tx1">
                    <a:lumMod val="50000"/>
                  </a:schemeClr>
                </a:solidFill>
              </a:rPr>
              <a:t>与地址码共同组成固定长的指令比较困难</a:t>
            </a:r>
          </a:p>
          <a:p>
            <a:pPr eaLnBrk="1" hangingPunct="1">
              <a:defRPr/>
            </a:pPr>
            <a:r>
              <a:rPr lang="zh-CN" altLang="en-US" dirty="0" smtClean="0">
                <a:solidFill>
                  <a:schemeClr val="tx2"/>
                </a:solidFill>
              </a:rPr>
              <a:t>扩展编码法：</a:t>
            </a:r>
            <a:r>
              <a:rPr lang="zh-CN" altLang="en-US" dirty="0" smtClean="0">
                <a:solidFill>
                  <a:srgbClr val="A50021"/>
                </a:solidFill>
              </a:rPr>
              <a:t>由固定长操作码与</a:t>
            </a:r>
            <a:r>
              <a:rPr lang="en-US" altLang="zh-CN" dirty="0" smtClean="0">
                <a:solidFill>
                  <a:srgbClr val="A50021"/>
                </a:solidFill>
              </a:rPr>
              <a:t>Huffman</a:t>
            </a:r>
            <a:r>
              <a:rPr lang="zh-CN" altLang="en-US" dirty="0" smtClean="0">
                <a:solidFill>
                  <a:srgbClr val="A50021"/>
                </a:solidFill>
              </a:rPr>
              <a:t>编码法相结合形成</a:t>
            </a:r>
          </a:p>
          <a:p>
            <a:pPr eaLnBrk="1" hangingPunct="1">
              <a:defRPr/>
            </a:pPr>
            <a:r>
              <a:rPr lang="zh-CN" altLang="en-US" dirty="0" smtClean="0"/>
              <a:t>例</a:t>
            </a:r>
            <a:r>
              <a:rPr lang="en-US" altLang="zh-CN" dirty="0" smtClean="0"/>
              <a:t>. </a:t>
            </a:r>
            <a:r>
              <a:rPr lang="zh-CN" altLang="en-US" dirty="0" smtClean="0"/>
              <a:t>将前一例改为</a:t>
            </a:r>
            <a:r>
              <a:rPr lang="en-US" altLang="zh-CN" dirty="0" smtClean="0"/>
              <a:t>1-2-3-5</a:t>
            </a:r>
            <a:r>
              <a:rPr lang="zh-CN" altLang="en-US" dirty="0" smtClean="0"/>
              <a:t>扩展编码法及</a:t>
            </a:r>
            <a:r>
              <a:rPr lang="en-US" altLang="zh-CN" dirty="0" smtClean="0"/>
              <a:t>2-4</a:t>
            </a:r>
            <a:r>
              <a:rPr lang="zh-CN" altLang="en-US" dirty="0" smtClean="0"/>
              <a:t>等长扩展编码法，分别求操作码最短平均长度及其信息冗余量</a:t>
            </a:r>
          </a:p>
        </p:txBody>
      </p:sp>
      <p:sp>
        <p:nvSpPr>
          <p:cNvPr id="44035" name="Rectangle 4"/>
          <p:cNvSpPr>
            <a:spLocks noChangeArrowheads="1"/>
          </p:cNvSpPr>
          <p:nvPr/>
        </p:nvSpPr>
        <p:spPr bwMode="auto">
          <a:xfrm>
            <a:off x="1119188"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4400">
                <a:solidFill>
                  <a:srgbClr val="2A3D7A"/>
                </a:solidFill>
              </a:rPr>
              <a:t>3. </a:t>
            </a:r>
            <a:r>
              <a:rPr lang="zh-CN" altLang="en-US" sz="4400">
                <a:solidFill>
                  <a:srgbClr val="2A3D7A"/>
                </a:solidFill>
              </a:rPr>
              <a:t>扩展编码法</a:t>
            </a:r>
          </a:p>
        </p:txBody>
      </p:sp>
    </p:spTree>
    <p:extLst>
      <p:ext uri="{BB962C8B-B14F-4D97-AF65-F5344CB8AC3E}">
        <p14:creationId xmlns:p14="http://schemas.microsoft.com/office/powerpoint/2010/main" val="29052363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826" y="1384300"/>
            <a:ext cx="9334942"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00723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extLst>
              <p:ext uri="{D42A27DB-BD31-4B8C-83A1-F6EECF244321}">
                <p14:modId xmlns:p14="http://schemas.microsoft.com/office/powerpoint/2010/main" val="819456378"/>
              </p:ext>
            </p:extLst>
          </p:nvPr>
        </p:nvGraphicFramePr>
        <p:xfrm>
          <a:off x="2211388" y="1125539"/>
          <a:ext cx="8202612" cy="5452872"/>
        </p:xfrm>
        <a:graphic>
          <a:graphicData uri="http://schemas.openxmlformats.org/presentationml/2006/ole">
            <mc:AlternateContent xmlns:mc="http://schemas.openxmlformats.org/markup-compatibility/2006">
              <mc:Choice xmlns:v="urn:schemas-microsoft-com:vml" Requires="v">
                <p:oleObj spid="_x0000_s9249" name="Equation" r:id="rId3" imgW="3048000" imgH="2425700" progId="Equation.DSMT4">
                  <p:embed/>
                </p:oleObj>
              </mc:Choice>
              <mc:Fallback>
                <p:oleObj name="Equation" r:id="rId3" imgW="3048000" imgH="2425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388" y="1125539"/>
                        <a:ext cx="8202612" cy="54528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7713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799" y="989581"/>
            <a:ext cx="9982031" cy="538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580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2-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407" y="1511301"/>
            <a:ext cx="1063724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9385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a:xfrm>
            <a:off x="1308101" y="1125539"/>
            <a:ext cx="9499600" cy="5380037"/>
          </a:xfrm>
        </p:spPr>
        <p:txBody>
          <a:bodyPr/>
          <a:lstStyle/>
          <a:p>
            <a:pPr marL="609600" indent="-609600" eaLnBrk="1" hangingPunct="1"/>
            <a:r>
              <a:rPr lang="zh-CN" altLang="en-US" dirty="0" smtClean="0"/>
              <a:t>例</a:t>
            </a:r>
            <a:r>
              <a:rPr lang="en-US" altLang="zh-CN" dirty="0" smtClean="0"/>
              <a:t>1. </a:t>
            </a:r>
            <a:r>
              <a:rPr lang="zh-CN" altLang="en-US" dirty="0" smtClean="0"/>
              <a:t>一个处理机共有</a:t>
            </a:r>
            <a:r>
              <a:rPr lang="en-US" altLang="zh-CN" dirty="0" smtClean="0"/>
              <a:t>10</a:t>
            </a:r>
            <a:r>
              <a:rPr lang="zh-CN" altLang="en-US" dirty="0" smtClean="0"/>
              <a:t>条指令</a:t>
            </a:r>
            <a:r>
              <a:rPr lang="en-US" altLang="zh-CN" dirty="0" smtClean="0"/>
              <a:t>I</a:t>
            </a:r>
            <a:r>
              <a:rPr lang="en-US" altLang="zh-CN" baseline="-25000" dirty="0" smtClean="0"/>
              <a:t>1</a:t>
            </a:r>
            <a:r>
              <a:rPr lang="zh-CN" altLang="en-US" dirty="0" smtClean="0"/>
              <a:t>到</a:t>
            </a:r>
            <a:r>
              <a:rPr lang="en-US" altLang="zh-CN" dirty="0" smtClean="0"/>
              <a:t>I</a:t>
            </a:r>
            <a:r>
              <a:rPr lang="en-US" altLang="zh-CN" baseline="-25000" dirty="0" smtClean="0"/>
              <a:t>10</a:t>
            </a:r>
            <a:r>
              <a:rPr lang="zh-CN" altLang="en-US" dirty="0" smtClean="0"/>
              <a:t>，各指令在程序中出现的概率如下：</a:t>
            </a:r>
            <a:r>
              <a:rPr lang="en-US" altLang="zh-CN" dirty="0" smtClean="0"/>
              <a:t>0.25</a:t>
            </a:r>
            <a:r>
              <a:rPr lang="zh-CN" altLang="en-US" dirty="0" smtClean="0"/>
              <a:t>，</a:t>
            </a:r>
            <a:r>
              <a:rPr lang="en-US" altLang="zh-CN" dirty="0" smtClean="0"/>
              <a:t>0.20</a:t>
            </a:r>
            <a:r>
              <a:rPr lang="zh-CN" altLang="en-US" dirty="0" smtClean="0"/>
              <a:t>，</a:t>
            </a:r>
            <a:r>
              <a:rPr lang="en-US" altLang="zh-CN" dirty="0" smtClean="0"/>
              <a:t>0.15</a:t>
            </a:r>
            <a:r>
              <a:rPr lang="zh-CN" altLang="en-US" dirty="0" smtClean="0"/>
              <a:t>，</a:t>
            </a:r>
            <a:r>
              <a:rPr lang="en-US" altLang="zh-CN" dirty="0" smtClean="0"/>
              <a:t>0.10</a:t>
            </a:r>
            <a:r>
              <a:rPr lang="zh-CN" altLang="en-US" dirty="0" smtClean="0"/>
              <a:t>，</a:t>
            </a:r>
            <a:r>
              <a:rPr lang="en-US" altLang="zh-CN" dirty="0" smtClean="0"/>
              <a:t>0.08</a:t>
            </a:r>
            <a:r>
              <a:rPr lang="zh-CN" altLang="en-US" dirty="0" smtClean="0"/>
              <a:t>，</a:t>
            </a:r>
            <a:r>
              <a:rPr lang="en-US" altLang="zh-CN" dirty="0" smtClean="0"/>
              <a:t>0.08</a:t>
            </a:r>
            <a:r>
              <a:rPr lang="zh-CN" altLang="en-US" dirty="0" smtClean="0"/>
              <a:t>，</a:t>
            </a:r>
            <a:r>
              <a:rPr lang="en-US" altLang="zh-CN" dirty="0" smtClean="0"/>
              <a:t>0.05</a:t>
            </a:r>
            <a:r>
              <a:rPr lang="zh-CN" altLang="en-US" dirty="0" smtClean="0"/>
              <a:t>，</a:t>
            </a:r>
            <a:r>
              <a:rPr lang="en-US" altLang="zh-CN" dirty="0" smtClean="0"/>
              <a:t>0.04</a:t>
            </a:r>
            <a:r>
              <a:rPr lang="zh-CN" altLang="en-US" dirty="0" smtClean="0"/>
              <a:t>，</a:t>
            </a:r>
            <a:r>
              <a:rPr lang="en-US" altLang="zh-CN" dirty="0" smtClean="0"/>
              <a:t>0.03</a:t>
            </a:r>
            <a:r>
              <a:rPr lang="zh-CN" altLang="en-US" dirty="0" smtClean="0"/>
              <a:t>，</a:t>
            </a:r>
            <a:r>
              <a:rPr lang="en-US" altLang="zh-CN" dirty="0" smtClean="0"/>
              <a:t>0.02</a:t>
            </a:r>
          </a:p>
          <a:p>
            <a:pPr marL="609600" indent="-609600" eaLnBrk="1" hangingPunct="1"/>
            <a:endParaRPr lang="en-US" altLang="zh-CN" dirty="0" smtClean="0"/>
          </a:p>
          <a:p>
            <a:pPr marL="609600" indent="-609600" eaLnBrk="1" hangingPunct="1">
              <a:buFont typeface="Wingdings" panose="05000000000000000000" pitchFamily="2" charset="2"/>
              <a:buAutoNum type="arabicPeriod"/>
            </a:pPr>
            <a:r>
              <a:rPr lang="zh-CN" altLang="en-US" dirty="0" smtClean="0"/>
              <a:t>采用</a:t>
            </a:r>
            <a:r>
              <a:rPr lang="en-US" altLang="zh-CN" dirty="0" smtClean="0"/>
              <a:t>Huffman</a:t>
            </a:r>
            <a:r>
              <a:rPr lang="zh-CN" altLang="en-US" dirty="0" smtClean="0"/>
              <a:t>编码编写这</a:t>
            </a:r>
            <a:r>
              <a:rPr lang="en-US" altLang="zh-CN" dirty="0" smtClean="0"/>
              <a:t>10</a:t>
            </a:r>
            <a:r>
              <a:rPr lang="zh-CN" altLang="en-US" dirty="0" smtClean="0"/>
              <a:t>条指令的操作码，并计算操作码的平均长度和信息冗余量</a:t>
            </a:r>
          </a:p>
          <a:p>
            <a:pPr marL="609600" indent="-609600" eaLnBrk="1" hangingPunct="1">
              <a:buFont typeface="Wingdings" panose="05000000000000000000" pitchFamily="2" charset="2"/>
              <a:buAutoNum type="arabicPeriod"/>
            </a:pPr>
            <a:r>
              <a:rPr lang="zh-CN" altLang="en-US" dirty="0" smtClean="0"/>
              <a:t>分别采用</a:t>
            </a:r>
            <a:r>
              <a:rPr lang="en-US" altLang="zh-CN" dirty="0" smtClean="0"/>
              <a:t>2/8</a:t>
            </a:r>
            <a:r>
              <a:rPr lang="zh-CN" altLang="en-US" dirty="0" smtClean="0"/>
              <a:t>和</a:t>
            </a:r>
            <a:r>
              <a:rPr lang="en-US" altLang="zh-CN" dirty="0" smtClean="0"/>
              <a:t>3/7</a:t>
            </a:r>
            <a:r>
              <a:rPr lang="zh-CN" altLang="en-US" dirty="0" smtClean="0"/>
              <a:t>扩展编码法编写这</a:t>
            </a:r>
            <a:r>
              <a:rPr lang="en-US" altLang="zh-CN" dirty="0" smtClean="0"/>
              <a:t>10</a:t>
            </a:r>
            <a:r>
              <a:rPr lang="zh-CN" altLang="en-US" dirty="0" smtClean="0"/>
              <a:t>条指令的操作码，并计算平均长度和信息冗余量</a:t>
            </a:r>
          </a:p>
        </p:txBody>
      </p:sp>
    </p:spTree>
    <p:extLst>
      <p:ext uri="{BB962C8B-B14F-4D97-AF65-F5344CB8AC3E}">
        <p14:creationId xmlns:p14="http://schemas.microsoft.com/office/powerpoint/2010/main" val="26866905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11188" y="981075"/>
            <a:ext cx="853281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spcBef>
                <a:spcPct val="20000"/>
              </a:spcBef>
              <a:buClr>
                <a:srgbClr val="A50021"/>
              </a:buClr>
              <a:buSzPct val="75000"/>
              <a:buFont typeface="Wingdings" pitchFamily="2" charset="2"/>
              <a:buChar char="n"/>
              <a:defRPr kumimoji="1" sz="3200">
                <a:solidFill>
                  <a:schemeClr val="tx1"/>
                </a:solidFill>
                <a:latin typeface="Times New Roman" pitchFamily="18" charset="0"/>
                <a:ea typeface="宋体" charset="-122"/>
              </a:defRPr>
            </a:lvl1pPr>
            <a:lvl2pPr marL="742950" indent="-285750" eaLnBrk="0" hangingPunct="0">
              <a:spcBef>
                <a:spcPct val="20000"/>
              </a:spcBef>
              <a:buClr>
                <a:schemeClr val="accent2"/>
              </a:buClr>
              <a:buSzPct val="75000"/>
              <a:buFont typeface="Wingdings" pitchFamily="2" charset="2"/>
              <a:buChar char="n"/>
              <a:defRPr kumimoji="1" sz="2800">
                <a:solidFill>
                  <a:schemeClr val="tx1"/>
                </a:solidFill>
                <a:latin typeface="Times New Roman" pitchFamily="18" charset="0"/>
                <a:ea typeface="宋体" charset="-122"/>
              </a:defRPr>
            </a:lvl2pPr>
            <a:lvl3pPr marL="1143000" indent="-228600" eaLnBrk="0" hangingPunct="0">
              <a:spcBef>
                <a:spcPct val="20000"/>
              </a:spcBef>
              <a:buClr>
                <a:srgbClr val="666699"/>
              </a:buClr>
              <a:buSzPct val="70000"/>
              <a:buFont typeface="Wingdings" pitchFamily="2" charset="2"/>
              <a:buChar char="n"/>
              <a:defRPr kumimoji="1" sz="2400">
                <a:solidFill>
                  <a:schemeClr val="tx1"/>
                </a:solidFill>
                <a:latin typeface="Times New Roman" pitchFamily="18" charset="0"/>
                <a:ea typeface="宋体" charset="-122"/>
              </a:defRPr>
            </a:lvl3pPr>
            <a:lvl4pPr marL="1600200" indent="-228600" eaLnBrk="0" hangingPunct="0">
              <a:spcBef>
                <a:spcPct val="20000"/>
              </a:spcBef>
              <a:buSzPct val="60000"/>
              <a:buFont typeface="Wingdings" pitchFamily="2" charset="2"/>
              <a:buChar char="n"/>
              <a:defRPr kumimoji="1" sz="2000">
                <a:solidFill>
                  <a:schemeClr val="tx1"/>
                </a:solidFill>
                <a:latin typeface="Times New Roman" pitchFamily="18" charset="0"/>
                <a:ea typeface="宋体" charset="-122"/>
              </a:defRPr>
            </a:lvl4pPr>
            <a:lvl5pPr marL="2057400" indent="-228600" eaLnBrk="0" hangingPunct="0">
              <a:spcBef>
                <a:spcPct val="20000"/>
              </a:spcBef>
              <a:buClr>
                <a:schemeClr val="hlink"/>
              </a:buClr>
              <a:buSzPct val="55000"/>
              <a:buFont typeface="Wingdings" pitchFamily="2" charset="2"/>
              <a:buChar char="n"/>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hlink"/>
              </a:buClr>
              <a:buSzPct val="55000"/>
              <a:buFont typeface="Wingdings" pitchFamily="2" charset="2"/>
              <a:buChar char="n"/>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hlink"/>
              </a:buClr>
              <a:buSzPct val="55000"/>
              <a:buFont typeface="Wingdings" pitchFamily="2" charset="2"/>
              <a:buChar char="n"/>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hlink"/>
              </a:buClr>
              <a:buSzPct val="55000"/>
              <a:buFont typeface="Wingdings" pitchFamily="2" charset="2"/>
              <a:buChar char="n"/>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hlink"/>
              </a:buClr>
              <a:buSzPct val="55000"/>
              <a:buFont typeface="Wingdings" pitchFamily="2" charset="2"/>
              <a:buChar char="n"/>
              <a:defRPr kumimoji="1" sz="2000">
                <a:solidFill>
                  <a:schemeClr val="tx1"/>
                </a:solidFill>
                <a:latin typeface="Times New Roman" pitchFamily="18" charset="0"/>
                <a:ea typeface="宋体" charset="-122"/>
              </a:defRPr>
            </a:lvl9pPr>
          </a:lstStyle>
          <a:p>
            <a:pPr eaLnBrk="1" hangingPunct="1">
              <a:lnSpc>
                <a:spcPct val="90000"/>
              </a:lnSpc>
            </a:pPr>
            <a:r>
              <a:rPr lang="zh-CN" altLang="en-US" dirty="0" smtClean="0"/>
              <a:t>例</a:t>
            </a:r>
            <a:r>
              <a:rPr lang="en-US" altLang="zh-CN" dirty="0" smtClean="0"/>
              <a:t>2. </a:t>
            </a:r>
            <a:r>
              <a:rPr lang="zh-CN" altLang="en-US" dirty="0"/>
              <a:t>若某机器指令系统要求：三地址指令有</a:t>
            </a:r>
            <a:r>
              <a:rPr lang="en-US" altLang="zh-CN" dirty="0"/>
              <a:t>4</a:t>
            </a:r>
            <a:r>
              <a:rPr lang="zh-CN" altLang="en-US" dirty="0"/>
              <a:t>条，单地址指令有</a:t>
            </a:r>
            <a:r>
              <a:rPr lang="en-US" altLang="zh-CN" dirty="0"/>
              <a:t>255</a:t>
            </a:r>
            <a:r>
              <a:rPr lang="zh-CN" altLang="en-US" dirty="0"/>
              <a:t>条，零地址指令有</a:t>
            </a:r>
            <a:r>
              <a:rPr lang="en-US" altLang="zh-CN" dirty="0"/>
              <a:t>16</a:t>
            </a:r>
            <a:r>
              <a:rPr lang="zh-CN" altLang="en-US" dirty="0"/>
              <a:t>条。假设指令字长为</a:t>
            </a:r>
            <a:r>
              <a:rPr lang="en-US" altLang="zh-CN" dirty="0"/>
              <a:t>12</a:t>
            </a:r>
            <a:r>
              <a:rPr lang="zh-CN" altLang="en-US" dirty="0"/>
              <a:t>位，每个地址码长为</a:t>
            </a:r>
            <a:r>
              <a:rPr lang="en-US" altLang="zh-CN" dirty="0"/>
              <a:t>3</a:t>
            </a:r>
            <a:r>
              <a:rPr lang="zh-CN" altLang="en-US" dirty="0"/>
              <a:t>位，能否以扩展操作码的方式为其编码？若其中单地址指令为</a:t>
            </a:r>
            <a:r>
              <a:rPr lang="en-US" altLang="zh-CN" dirty="0"/>
              <a:t>254</a:t>
            </a:r>
            <a:r>
              <a:rPr lang="zh-CN" altLang="en-US" dirty="0"/>
              <a:t>条呢？说明其理由</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838" y="3373438"/>
            <a:ext cx="5895975" cy="348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249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116013" y="1268413"/>
            <a:ext cx="7772400" cy="2520950"/>
          </a:xfrm>
          <a:prstGeom prst="rect">
            <a:avLst/>
          </a:prstGeom>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rgbClr val="000000"/>
                </a:solidFill>
                <a:latin typeface="+mn-lt"/>
                <a:ea typeface="+mn-ea"/>
                <a:cs typeface="+mn-cs"/>
              </a:defRPr>
            </a:lvl1pPr>
            <a:lvl2pPr marL="1027113" indent="-455613"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rgbClr val="000000"/>
                </a:solidFill>
                <a:latin typeface="+mn-lt"/>
                <a:ea typeface="+mn-ea"/>
              </a:defRPr>
            </a:lvl2pPr>
            <a:lvl3pPr marL="1370013"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rgbClr val="000000"/>
                </a:solidFill>
                <a:latin typeface="+mn-lt"/>
                <a:ea typeface="+mn-ea"/>
              </a:defRPr>
            </a:lvl3pPr>
            <a:lvl4pPr marL="1712913"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9pPr>
          </a:lstStyle>
          <a:p>
            <a:pPr eaLnBrk="1" hangingPunct="1"/>
            <a:r>
              <a:rPr lang="zh-CN" altLang="en-US" kern="0" dirty="0" smtClean="0"/>
              <a:t>例</a:t>
            </a:r>
            <a:r>
              <a:rPr lang="en-US" altLang="zh-CN" kern="0" dirty="0" smtClean="0"/>
              <a:t>3. </a:t>
            </a:r>
            <a:r>
              <a:rPr lang="zh-CN" altLang="en-US" kern="0" dirty="0" smtClean="0"/>
              <a:t>某机器指令字长</a:t>
            </a:r>
            <a:r>
              <a:rPr lang="en-US" altLang="zh-CN" kern="0" dirty="0" smtClean="0"/>
              <a:t>16</a:t>
            </a:r>
            <a:r>
              <a:rPr lang="zh-CN" altLang="en-US" kern="0" dirty="0" smtClean="0"/>
              <a:t>位，设有单地址指令和双地址指令两类，若每个地址字段为</a:t>
            </a:r>
            <a:r>
              <a:rPr lang="en-US" altLang="zh-CN" kern="0" dirty="0" smtClean="0"/>
              <a:t>6</a:t>
            </a:r>
            <a:r>
              <a:rPr lang="zh-CN" altLang="en-US" kern="0" dirty="0" smtClean="0"/>
              <a:t>位，且双地址指令有</a:t>
            </a:r>
            <a:r>
              <a:rPr lang="en-US" altLang="zh-CN" i="1" kern="0" dirty="0" smtClean="0"/>
              <a:t>x</a:t>
            </a:r>
            <a:r>
              <a:rPr lang="zh-CN" altLang="en-US" kern="0" dirty="0" smtClean="0"/>
              <a:t>条，问单地址指令最多有多少条？</a:t>
            </a:r>
          </a:p>
        </p:txBody>
      </p:sp>
    </p:spTree>
    <p:extLst>
      <p:ext uri="{BB962C8B-B14F-4D97-AF65-F5344CB8AC3E}">
        <p14:creationId xmlns:p14="http://schemas.microsoft.com/office/powerpoint/2010/main" val="34509935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042253" y="2189068"/>
            <a:ext cx="8083550" cy="4300537"/>
          </a:xfrm>
          <a:prstGeom prst="rect">
            <a:avLst/>
          </a:prstGeom>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rgbClr val="000000"/>
                </a:solidFill>
                <a:latin typeface="+mn-lt"/>
                <a:ea typeface="+mn-ea"/>
                <a:cs typeface="+mn-cs"/>
              </a:defRPr>
            </a:lvl1pPr>
            <a:lvl2pPr marL="1027113" indent="-455613"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rgbClr val="000000"/>
                </a:solidFill>
                <a:latin typeface="+mn-lt"/>
                <a:ea typeface="+mn-ea"/>
              </a:defRPr>
            </a:lvl2pPr>
            <a:lvl3pPr marL="1370013"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rgbClr val="000000"/>
                </a:solidFill>
                <a:latin typeface="+mn-lt"/>
                <a:ea typeface="+mn-ea"/>
              </a:defRPr>
            </a:lvl3pPr>
            <a:lvl4pPr marL="1712913"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itchFamily="2" charset="2"/>
              <a:buChar char="n"/>
              <a:defRPr kumimoji="1" sz="2000">
                <a:solidFill>
                  <a:schemeClr val="tx1"/>
                </a:solidFill>
                <a:latin typeface="+mn-lt"/>
                <a:ea typeface="+mn-ea"/>
              </a:defRPr>
            </a:lvl9pPr>
          </a:lstStyle>
          <a:p>
            <a:pPr eaLnBrk="1" hangingPunct="1">
              <a:lnSpc>
                <a:spcPct val="90000"/>
              </a:lnSpc>
            </a:pPr>
            <a:r>
              <a:rPr lang="zh-CN" altLang="en-US" kern="0" smtClean="0"/>
              <a:t>指令系统设计的思路</a:t>
            </a:r>
          </a:p>
          <a:p>
            <a:pPr lvl="1" eaLnBrk="1" hangingPunct="1">
              <a:lnSpc>
                <a:spcPct val="90000"/>
              </a:lnSpc>
              <a:buClr>
                <a:srgbClr val="A50021"/>
              </a:buClr>
              <a:buFont typeface="Wingdings" panose="05000000000000000000" pitchFamily="2" charset="2"/>
              <a:buChar char="Ø"/>
            </a:pPr>
            <a:r>
              <a:rPr lang="zh-CN" altLang="en-US" kern="0" smtClean="0">
                <a:solidFill>
                  <a:srgbClr val="A50021"/>
                </a:solidFill>
              </a:rPr>
              <a:t>指令系统复杂化，</a:t>
            </a:r>
            <a:r>
              <a:rPr lang="zh-CN" altLang="en-US" kern="0" smtClean="0"/>
              <a:t>增强指令功能，设置一些功能复杂的指令，把一些原来用软件实现的、常用的功能改用硬件实现，减少用户编程负担 </a:t>
            </a:r>
            <a:r>
              <a:rPr lang="zh-CN" altLang="zh-CN" kern="0" smtClean="0"/>
              <a:t>——</a:t>
            </a:r>
            <a:r>
              <a:rPr lang="zh-CN" altLang="en-US" kern="0" smtClean="0"/>
              <a:t>复杂指令系统</a:t>
            </a:r>
            <a:r>
              <a:rPr lang="en-US" altLang="zh-CN" kern="0" smtClean="0">
                <a:solidFill>
                  <a:srgbClr val="A50021"/>
                </a:solidFill>
              </a:rPr>
              <a:t>CISC</a:t>
            </a:r>
            <a:r>
              <a:rPr lang="zh-CN" altLang="en-US" kern="0" smtClean="0"/>
              <a:t> </a:t>
            </a:r>
            <a:r>
              <a:rPr lang="en-US" altLang="zh-CN" kern="0" smtClean="0"/>
              <a:t>(Complex Instruction Set Computer)</a:t>
            </a:r>
          </a:p>
          <a:p>
            <a:pPr lvl="1" eaLnBrk="1" hangingPunct="1">
              <a:lnSpc>
                <a:spcPct val="90000"/>
              </a:lnSpc>
              <a:buClr>
                <a:srgbClr val="A50021"/>
              </a:buClr>
              <a:buFont typeface="Wingdings" panose="05000000000000000000" pitchFamily="2" charset="2"/>
              <a:buChar char="Ø"/>
            </a:pPr>
            <a:r>
              <a:rPr lang="zh-CN" altLang="en-US" kern="0" smtClean="0">
                <a:solidFill>
                  <a:srgbClr val="A50021"/>
                </a:solidFill>
              </a:rPr>
              <a:t>指令系统简单化，</a:t>
            </a:r>
            <a:r>
              <a:rPr lang="zh-CN" altLang="en-US" kern="0" smtClean="0"/>
              <a:t>只保留功能简单、能在一个时钟周期内完成的指令，而其它复杂功能用一段子程序实现 </a:t>
            </a:r>
            <a:r>
              <a:rPr lang="zh-CN" altLang="zh-CN" kern="0" smtClean="0"/>
              <a:t>——</a:t>
            </a:r>
            <a:r>
              <a:rPr lang="zh-CN" altLang="en-US" kern="0" smtClean="0"/>
              <a:t> 精简指令系统</a:t>
            </a:r>
            <a:r>
              <a:rPr lang="en-US" altLang="zh-CN" kern="0" smtClean="0">
                <a:solidFill>
                  <a:srgbClr val="A50021"/>
                </a:solidFill>
              </a:rPr>
              <a:t>RISC</a:t>
            </a:r>
            <a:r>
              <a:rPr lang="zh-CN" altLang="en-US" kern="0" smtClean="0"/>
              <a:t> </a:t>
            </a:r>
            <a:r>
              <a:rPr lang="en-US" altLang="zh-CN" kern="0" smtClean="0"/>
              <a:t>(Reduced Instruction Set Computer)</a:t>
            </a:r>
            <a:endParaRPr lang="en-US" altLang="zh-CN" kern="0" dirty="0" smtClean="0"/>
          </a:p>
        </p:txBody>
      </p:sp>
      <p:sp>
        <p:nvSpPr>
          <p:cNvPr id="4" name="标题 1"/>
          <p:cNvSpPr>
            <a:spLocks noGrp="1"/>
          </p:cNvSpPr>
          <p:nvPr>
            <p:ph type="title"/>
          </p:nvPr>
        </p:nvSpPr>
        <p:spPr>
          <a:xfrm>
            <a:off x="726364" y="715370"/>
            <a:ext cx="10363200" cy="1143000"/>
          </a:xfrm>
        </p:spPr>
        <p:txBody>
          <a:bodyPr/>
          <a:lstStyle/>
          <a:p>
            <a:r>
              <a:rPr lang="en-US" altLang="zh-CN" dirty="0" err="1" smtClean="0"/>
              <a:t>RlSC</a:t>
            </a:r>
            <a:r>
              <a:rPr lang="zh-CN" altLang="en-US" dirty="0"/>
              <a:t>和</a:t>
            </a:r>
            <a:r>
              <a:rPr lang="en-US" altLang="zh-CN" dirty="0" smtClean="0"/>
              <a:t>CISC</a:t>
            </a:r>
            <a:r>
              <a:rPr lang="zh-CN" altLang="en-US" dirty="0" smtClean="0"/>
              <a:t>　</a:t>
            </a:r>
            <a:r>
              <a:rPr lang="en-US" altLang="zh-CN" dirty="0" smtClean="0"/>
              <a:t>------</a:t>
            </a:r>
            <a:r>
              <a:rPr lang="en-US" altLang="zh-CN" spc="300" dirty="0" smtClean="0">
                <a:solidFill>
                  <a:schemeClr val="tx1"/>
                </a:solidFill>
                <a:latin typeface="微软雅黑 Light" panose="020B0502040204020203" charset="-122"/>
                <a:ea typeface="微软雅黑 Light" panose="020B0502040204020203" charset="-122"/>
              </a:rPr>
              <a:t>CPU</a:t>
            </a:r>
            <a:r>
              <a:rPr lang="zh-CN" altLang="en-US" spc="300" dirty="0">
                <a:solidFill>
                  <a:schemeClr val="tx1"/>
                </a:solidFill>
                <a:latin typeface="微软雅黑 Light" panose="020B0502040204020203" charset="-122"/>
                <a:ea typeface="微软雅黑 Light" panose="020B0502040204020203" charset="-122"/>
              </a:rPr>
              <a:t>两种</a:t>
            </a:r>
            <a:r>
              <a:rPr lang="zh-CN" altLang="en-US" spc="300" dirty="0" smtClean="0">
                <a:solidFill>
                  <a:schemeClr val="tx1"/>
                </a:solidFill>
                <a:latin typeface="微软雅黑 Light" panose="020B0502040204020203" charset="-122"/>
                <a:ea typeface="微软雅黑 Light" panose="020B0502040204020203" charset="-122"/>
              </a:rPr>
              <a:t>架构</a:t>
            </a:r>
            <a:endParaRPr lang="en-US" altLang="zh-CN" dirty="0"/>
          </a:p>
        </p:txBody>
      </p:sp>
    </p:spTree>
    <p:extLst>
      <p:ext uri="{BB962C8B-B14F-4D97-AF65-F5344CB8AC3E}">
        <p14:creationId xmlns:p14="http://schemas.microsoft.com/office/powerpoint/2010/main" val="4241716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指令系统</a:t>
            </a:r>
            <a:endParaRPr lang="zh-CN" altLang="en-US" dirty="0"/>
          </a:p>
        </p:txBody>
      </p:sp>
      <p:sp>
        <p:nvSpPr>
          <p:cNvPr id="3" name="Rectangle 3"/>
          <p:cNvSpPr txBox="1">
            <a:spLocks noChangeArrowheads="1"/>
          </p:cNvSpPr>
          <p:nvPr/>
        </p:nvSpPr>
        <p:spPr>
          <a:xfrm>
            <a:off x="611188" y="1125538"/>
            <a:ext cx="8012112" cy="5380037"/>
          </a:xfrm>
          <a:prstGeom prst="rect">
            <a:avLst/>
          </a:prstGeom>
        </p:spPr>
        <p:txBody>
          <a:bodyPr/>
          <a:lst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mtClean="0">
                <a:solidFill>
                  <a:srgbClr val="000000"/>
                </a:solidFill>
              </a:rPr>
              <a:t>在机器上直接运行的</a:t>
            </a:r>
            <a:r>
              <a:rPr lang="zh-CN" altLang="en-US" smtClean="0">
                <a:solidFill>
                  <a:srgbClr val="A50021"/>
                </a:solidFill>
              </a:rPr>
              <a:t>程序是由指令组成的</a:t>
            </a:r>
          </a:p>
          <a:p>
            <a:pPr>
              <a:lnSpc>
                <a:spcPct val="90000"/>
              </a:lnSpc>
            </a:pPr>
            <a:r>
              <a:rPr lang="zh-CN" altLang="en-US" smtClean="0">
                <a:solidFill>
                  <a:srgbClr val="A50021"/>
                </a:solidFill>
              </a:rPr>
              <a:t>指令系统是软件和硬件之间的一个主要分界面</a:t>
            </a:r>
            <a:r>
              <a:rPr lang="zh-CN" altLang="en-US" smtClean="0"/>
              <a:t>，也是它们之间相互沟通的一座桥梁</a:t>
            </a:r>
          </a:p>
          <a:p>
            <a:pPr>
              <a:lnSpc>
                <a:spcPct val="90000"/>
              </a:lnSpc>
              <a:buFont typeface="Wingdings" pitchFamily="2" charset="2"/>
              <a:buNone/>
            </a:pPr>
            <a:r>
              <a:rPr lang="zh-CN" altLang="en-US" smtClean="0"/>
              <a:t>     </a:t>
            </a:r>
            <a:r>
              <a:rPr lang="zh-CN" altLang="en-US" sz="2400" smtClean="0">
                <a:solidFill>
                  <a:srgbClr val="000000"/>
                </a:solidFill>
              </a:rPr>
              <a:t>硬件设计人员采用各种手段实现指令系统，而软件设计人员则使用这些指令系统编写系统软件和应用软件，用这些软件来填补指令系统与人们习惯的使用方式之间的语义差距</a:t>
            </a:r>
          </a:p>
          <a:p>
            <a:pPr>
              <a:lnSpc>
                <a:spcPct val="90000"/>
              </a:lnSpc>
            </a:pPr>
            <a:r>
              <a:rPr lang="zh-CN" altLang="en-US" smtClean="0">
                <a:solidFill>
                  <a:srgbClr val="000000"/>
                </a:solidFill>
              </a:rPr>
              <a:t>指令系统的设计必须由软件设计人员和硬件设计人员共同完成</a:t>
            </a:r>
          </a:p>
          <a:p>
            <a:pPr>
              <a:lnSpc>
                <a:spcPct val="90000"/>
              </a:lnSpc>
            </a:pPr>
            <a:r>
              <a:rPr lang="zh-CN" altLang="en-US" smtClean="0">
                <a:solidFill>
                  <a:srgbClr val="000000"/>
                </a:solidFill>
              </a:rPr>
              <a:t>指令系统发展相当缓慢，需要用软件来填补的东西就越来越多</a:t>
            </a:r>
            <a:endParaRPr lang="zh-CN" altLang="en-US" dirty="0" smtClean="0">
              <a:solidFill>
                <a:srgbClr val="000000"/>
              </a:solidFill>
            </a:endParaRPr>
          </a:p>
        </p:txBody>
      </p:sp>
    </p:spTree>
    <p:extLst>
      <p:ext uri="{BB962C8B-B14F-4D97-AF65-F5344CB8AC3E}">
        <p14:creationId xmlns:p14="http://schemas.microsoft.com/office/powerpoint/2010/main" val="16617080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10990400" cy="511110"/>
          </a:xfrm>
        </p:spPr>
        <p:txBody>
          <a:bodyPr/>
          <a:lstStyle/>
          <a:p>
            <a:r>
              <a:rPr lang="en-US" altLang="zh-CN" dirty="0" err="1" smtClean="0"/>
              <a:t>RlSC</a:t>
            </a:r>
            <a:r>
              <a:rPr lang="zh-CN" altLang="en-US" dirty="0"/>
              <a:t>和</a:t>
            </a:r>
            <a:r>
              <a:rPr lang="en-US" altLang="zh-CN" dirty="0" smtClean="0"/>
              <a:t>CISC</a:t>
            </a:r>
            <a:r>
              <a:rPr lang="zh-CN" altLang="en-US" dirty="0" smtClean="0"/>
              <a:t>　</a:t>
            </a:r>
            <a:r>
              <a:rPr lang="en-US" altLang="zh-CN" dirty="0" smtClean="0"/>
              <a:t>------</a:t>
            </a:r>
            <a:r>
              <a:rPr lang="en-US" altLang="zh-CN" spc="300" dirty="0" smtClean="0">
                <a:solidFill>
                  <a:schemeClr val="tx1"/>
                </a:solidFill>
                <a:latin typeface="微软雅黑 Light" panose="020B0502040204020203" charset="-122"/>
                <a:ea typeface="微软雅黑 Light" panose="020B0502040204020203" charset="-122"/>
              </a:rPr>
              <a:t>CPU</a:t>
            </a:r>
            <a:r>
              <a:rPr lang="zh-CN" altLang="en-US" spc="300" dirty="0">
                <a:solidFill>
                  <a:schemeClr val="tx1"/>
                </a:solidFill>
                <a:latin typeface="微软雅黑 Light" panose="020B0502040204020203" charset="-122"/>
                <a:ea typeface="微软雅黑 Light" panose="020B0502040204020203" charset="-122"/>
              </a:rPr>
              <a:t>两种</a:t>
            </a:r>
            <a:r>
              <a:rPr lang="zh-CN" altLang="en-US" spc="300" dirty="0" smtClean="0">
                <a:solidFill>
                  <a:schemeClr val="tx1"/>
                </a:solidFill>
                <a:latin typeface="微软雅黑 Light" panose="020B0502040204020203" charset="-122"/>
                <a:ea typeface="微软雅黑 Light" panose="020B0502040204020203" charset="-122"/>
              </a:rPr>
              <a:t>架构</a:t>
            </a:r>
            <a:endParaRPr lang="en-US" altLang="zh-CN" dirty="0"/>
          </a:p>
        </p:txBody>
      </p:sp>
      <p:sp>
        <p:nvSpPr>
          <p:cNvPr id="4" name="文本框 3"/>
          <p:cNvSpPr txBox="1"/>
          <p:nvPr/>
        </p:nvSpPr>
        <p:spPr>
          <a:xfrm>
            <a:off x="584200" y="1297515"/>
            <a:ext cx="10865043" cy="5232202"/>
          </a:xfrm>
          <a:prstGeom prst="rect">
            <a:avLst/>
          </a:prstGeom>
          <a:noFill/>
        </p:spPr>
        <p:txBody>
          <a:bodyPr wrap="square" rtlCol="0">
            <a:spAutoFit/>
            <a:scene3d>
              <a:camera prst="orthographicFront"/>
              <a:lightRig rig="threePt" dir="t"/>
            </a:scene3d>
          </a:bodyPr>
          <a:lstStyle/>
          <a:p>
            <a:pPr marL="342900" indent="-342900" fontAlgn="auto">
              <a:spcBef>
                <a:spcPts val="600"/>
              </a:spcBef>
              <a:spcAft>
                <a:spcPts val="600"/>
              </a:spcAft>
              <a:buFont typeface="Wingdings" panose="05000000000000000000" pitchFamily="2" charset="2"/>
              <a:buChar char="n"/>
            </a:pPr>
            <a:r>
              <a:rPr lang="zh-CN" altLang="en-US" sz="2400" spc="300" dirty="0" smtClean="0">
                <a:solidFill>
                  <a:schemeClr val="tx1"/>
                </a:solidFill>
                <a:latin typeface="微软雅黑 Light" panose="020B0502040204020203" charset="-122"/>
                <a:ea typeface="微软雅黑 Light" panose="020B0502040204020203" charset="-122"/>
              </a:rPr>
              <a:t>早期的</a:t>
            </a:r>
            <a:r>
              <a:rPr lang="en-US" altLang="zh-CN" sz="2400" spc="300" dirty="0" smtClean="0">
                <a:solidFill>
                  <a:schemeClr val="tx1"/>
                </a:solidFill>
                <a:latin typeface="微软雅黑 Light" panose="020B0502040204020203" charset="-122"/>
                <a:ea typeface="微软雅黑 Light" panose="020B0502040204020203" charset="-122"/>
              </a:rPr>
              <a:t>CPU</a:t>
            </a:r>
            <a:r>
              <a:rPr lang="zh-CN" altLang="en-US" sz="2400" spc="300" dirty="0" smtClean="0">
                <a:solidFill>
                  <a:schemeClr val="tx1"/>
                </a:solidFill>
                <a:latin typeface="微软雅黑 Light" panose="020B0502040204020203" charset="-122"/>
                <a:ea typeface="微软雅黑 Light" panose="020B0502040204020203" charset="-122"/>
              </a:rPr>
              <a:t>全部</a:t>
            </a:r>
            <a:r>
              <a:rPr lang="zh-CN" altLang="en-US" sz="2400" spc="300" dirty="0">
                <a:solidFill>
                  <a:schemeClr val="tx1"/>
                </a:solidFill>
                <a:latin typeface="微软雅黑 Light" panose="020B0502040204020203" charset="-122"/>
                <a:ea typeface="微软雅黑 Light" panose="020B0502040204020203" charset="-122"/>
              </a:rPr>
              <a:t>采用</a:t>
            </a:r>
            <a:r>
              <a:rPr lang="en-US" altLang="zh-CN" sz="2400" spc="300" dirty="0">
                <a:solidFill>
                  <a:schemeClr val="tx1"/>
                </a:solidFill>
                <a:latin typeface="微软雅黑 Light" panose="020B0502040204020203" charset="-122"/>
                <a:ea typeface="微软雅黑 Light" panose="020B0502040204020203" charset="-122"/>
              </a:rPr>
              <a:t>CISC</a:t>
            </a:r>
            <a:r>
              <a:rPr lang="zh-CN" altLang="en-US" sz="2400" spc="300" dirty="0" smtClean="0">
                <a:solidFill>
                  <a:schemeClr val="tx1"/>
                </a:solidFill>
                <a:latin typeface="微软雅黑 Light" panose="020B0502040204020203" charset="-122"/>
                <a:ea typeface="微软雅黑 Light" panose="020B0502040204020203" charset="-122"/>
              </a:rPr>
              <a:t>架构</a:t>
            </a:r>
            <a:endParaRPr lang="zh-CN" altLang="en-US" sz="2400" spc="300" dirty="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Wingdings" panose="05000000000000000000" pitchFamily="2" charset="2"/>
              <a:buChar char="n"/>
            </a:pPr>
            <a:r>
              <a:rPr lang="en-US" altLang="zh-CN" sz="2400" spc="300" dirty="0" smtClean="0">
                <a:latin typeface="微软雅黑 Light" panose="020B0502040204020203" charset="-122"/>
                <a:ea typeface="微软雅黑 Light" panose="020B0502040204020203" charset="-122"/>
                <a:sym typeface="+mn-ea"/>
              </a:rPr>
              <a:t>CISC</a:t>
            </a:r>
          </a:p>
          <a:p>
            <a:pPr marL="800100" lvl="1" indent="-342900">
              <a:spcBef>
                <a:spcPts val="600"/>
              </a:spcBef>
              <a:spcAft>
                <a:spcPts val="600"/>
              </a:spcAft>
              <a:buFont typeface="Wingdings" panose="05000000000000000000" pitchFamily="2" charset="2"/>
              <a:buChar char="n"/>
            </a:pPr>
            <a:r>
              <a:rPr lang="zh-CN" altLang="en-US" sz="2400" spc="300" dirty="0" smtClean="0">
                <a:latin typeface="微软雅黑 Light" panose="020B0502040204020203" charset="-122"/>
                <a:ea typeface="微软雅黑 Light" panose="020B0502040204020203" charset="-122"/>
                <a:sym typeface="+mn-ea"/>
              </a:rPr>
              <a:t>通过</a:t>
            </a:r>
            <a:r>
              <a:rPr lang="zh-CN" altLang="en-US" sz="2400" spc="300" dirty="0">
                <a:solidFill>
                  <a:srgbClr val="FF0000"/>
                </a:solidFill>
                <a:latin typeface="微软雅黑 Light" panose="020B0502040204020203" charset="-122"/>
                <a:ea typeface="微软雅黑 Light" panose="020B0502040204020203" charset="-122"/>
                <a:sym typeface="+mn-ea"/>
              </a:rPr>
              <a:t>提供复杂指令</a:t>
            </a:r>
            <a:r>
              <a:rPr lang="zh-CN" altLang="en-US" sz="2400" spc="300" dirty="0">
                <a:latin typeface="微软雅黑 Light" panose="020B0502040204020203" charset="-122"/>
                <a:ea typeface="微软雅黑 Light" panose="020B0502040204020203" charset="-122"/>
                <a:sym typeface="+mn-ea"/>
              </a:rPr>
              <a:t>来提高</a:t>
            </a:r>
            <a:r>
              <a:rPr lang="zh-CN" altLang="en-US" sz="2400" spc="300" dirty="0" smtClean="0">
                <a:latin typeface="微软雅黑 Light" panose="020B0502040204020203" charset="-122"/>
                <a:ea typeface="微软雅黑 Light" panose="020B0502040204020203" charset="-122"/>
                <a:sym typeface="+mn-ea"/>
              </a:rPr>
              <a:t>性能</a:t>
            </a:r>
            <a:endParaRPr lang="en-US" altLang="zh-CN" sz="2400" spc="300" dirty="0" smtClean="0">
              <a:latin typeface="微软雅黑 Light" panose="020B0502040204020203" charset="-122"/>
              <a:ea typeface="微软雅黑 Light" panose="020B0502040204020203" charset="-122"/>
              <a:sym typeface="+mn-ea"/>
            </a:endParaRPr>
          </a:p>
          <a:p>
            <a:pPr marL="800100" lvl="1" indent="-342900">
              <a:spcBef>
                <a:spcPts val="600"/>
              </a:spcBef>
              <a:spcAft>
                <a:spcPts val="600"/>
              </a:spcAft>
              <a:buFont typeface="Wingdings" panose="05000000000000000000" pitchFamily="2" charset="2"/>
              <a:buChar char="n"/>
            </a:pPr>
            <a:r>
              <a:rPr lang="zh-CN" altLang="en-US" sz="2400" spc="300" dirty="0" smtClean="0">
                <a:latin typeface="微软雅黑 Light" panose="020B0502040204020203" charset="-122"/>
                <a:ea typeface="微软雅黑 Light" panose="020B0502040204020203" charset="-122"/>
                <a:sym typeface="+mn-ea"/>
              </a:rPr>
              <a:t>所</a:t>
            </a:r>
            <a:r>
              <a:rPr lang="zh-CN" altLang="en-US" sz="2400" spc="300" dirty="0">
                <a:latin typeface="微软雅黑 Light" panose="020B0502040204020203" charset="-122"/>
                <a:ea typeface="微软雅黑 Light" panose="020B0502040204020203" charset="-122"/>
                <a:sym typeface="+mn-ea"/>
              </a:rPr>
              <a:t>含的指令至少300条，甚至</a:t>
            </a:r>
            <a:r>
              <a:rPr lang="zh-CN" altLang="en-US" sz="2400" spc="300" dirty="0" smtClean="0">
                <a:latin typeface="微软雅黑 Light" panose="020B0502040204020203" charset="-122"/>
                <a:ea typeface="微软雅黑 Light" panose="020B0502040204020203" charset="-122"/>
                <a:sym typeface="+mn-ea"/>
              </a:rPr>
              <a:t>超500条</a:t>
            </a:r>
            <a:endParaRPr lang="en-US" altLang="zh-CN" sz="2400" spc="300" dirty="0" smtClean="0">
              <a:latin typeface="微软雅黑 Light" panose="020B0502040204020203" charset="-122"/>
              <a:ea typeface="微软雅黑 Light" panose="020B0502040204020203" charset="-122"/>
              <a:sym typeface="+mn-ea"/>
            </a:endParaRPr>
          </a:p>
          <a:p>
            <a:pPr marL="800100" lvl="1" indent="-342900">
              <a:spcBef>
                <a:spcPts val="600"/>
              </a:spcBef>
              <a:spcAft>
                <a:spcPts val="600"/>
              </a:spcAft>
              <a:buFont typeface="Wingdings" panose="05000000000000000000" pitchFamily="2" charset="2"/>
              <a:buChar char="n"/>
            </a:pPr>
            <a:r>
              <a:rPr lang="zh-CN" altLang="en-US" sz="2400" spc="300" dirty="0" smtClean="0">
                <a:latin typeface="微软雅黑 Light" panose="020B0502040204020203" charset="-122"/>
                <a:ea typeface="微软雅黑 Light" panose="020B0502040204020203" charset="-122"/>
                <a:sym typeface="+mn-ea"/>
              </a:rPr>
              <a:t>设计</a:t>
            </a:r>
            <a:r>
              <a:rPr lang="zh-CN" altLang="en-US" sz="2400" spc="300" dirty="0">
                <a:latin typeface="微软雅黑 Light" panose="020B0502040204020203" charset="-122"/>
                <a:ea typeface="微软雅黑 Light" panose="020B0502040204020203" charset="-122"/>
                <a:sym typeface="+mn-ea"/>
              </a:rPr>
              <a:t>目的是用最少的机器语言指令来完成所需的计算</a:t>
            </a:r>
            <a:r>
              <a:rPr lang="zh-CN" altLang="en-US" sz="2400" spc="300" dirty="0" smtClean="0">
                <a:latin typeface="微软雅黑 Light" panose="020B0502040204020203" charset="-122"/>
                <a:ea typeface="微软雅黑 Light" panose="020B0502040204020203" charset="-122"/>
                <a:sym typeface="+mn-ea"/>
              </a:rPr>
              <a:t>任务</a:t>
            </a:r>
            <a:endParaRPr lang="en-US" altLang="zh-CN" sz="2400" spc="300" dirty="0" smtClean="0">
              <a:latin typeface="微软雅黑 Light" panose="020B0502040204020203" charset="-122"/>
              <a:ea typeface="微软雅黑 Light" panose="020B0502040204020203" charset="-122"/>
              <a:sym typeface="+mn-ea"/>
            </a:endParaRPr>
          </a:p>
          <a:p>
            <a:pPr marL="800100" lvl="1" indent="-342900">
              <a:spcBef>
                <a:spcPts val="600"/>
              </a:spcBef>
              <a:spcAft>
                <a:spcPts val="600"/>
              </a:spcAft>
              <a:buFont typeface="Wingdings" panose="05000000000000000000" pitchFamily="2" charset="2"/>
              <a:buChar char="n"/>
            </a:pPr>
            <a:r>
              <a:rPr lang="zh-CN" altLang="en-US" sz="2400" spc="300" dirty="0" smtClean="0">
                <a:solidFill>
                  <a:schemeClr val="tx1"/>
                </a:solidFill>
                <a:latin typeface="微软雅黑 Light" panose="020B0502040204020203" charset="-122"/>
                <a:ea typeface="微软雅黑 Light" panose="020B0502040204020203" charset="-122"/>
              </a:rPr>
              <a:t>使得</a:t>
            </a:r>
            <a:r>
              <a:rPr lang="zh-CN" altLang="en-US" sz="2400" spc="300" dirty="0">
                <a:solidFill>
                  <a:schemeClr val="tx1"/>
                </a:solidFill>
                <a:latin typeface="微软雅黑 Light" panose="020B0502040204020203" charset="-122"/>
                <a:ea typeface="微软雅黑 Light" panose="020B0502040204020203" charset="-122"/>
              </a:rPr>
              <a:t>硬件越来越复杂，</a:t>
            </a:r>
            <a:r>
              <a:rPr lang="zh-CN" altLang="en-US" sz="2400" spc="300" dirty="0">
                <a:solidFill>
                  <a:srgbClr val="FF0000"/>
                </a:solidFill>
                <a:latin typeface="微软雅黑 Light" panose="020B0502040204020203" charset="-122"/>
                <a:ea typeface="微软雅黑 Light" panose="020B0502040204020203" charset="-122"/>
              </a:rPr>
              <a:t>造价也相应</a:t>
            </a:r>
            <a:r>
              <a:rPr lang="zh-CN" altLang="en-US" sz="2400" spc="300" dirty="0" smtClean="0">
                <a:solidFill>
                  <a:srgbClr val="FF0000"/>
                </a:solidFill>
                <a:latin typeface="微软雅黑 Light" panose="020B0502040204020203" charset="-122"/>
                <a:ea typeface="微软雅黑 Light" panose="020B0502040204020203" charset="-122"/>
              </a:rPr>
              <a:t>提高</a:t>
            </a:r>
            <a:r>
              <a:rPr lang="zh-CN" altLang="en-US" sz="2400" spc="300" dirty="0" smtClean="0">
                <a:solidFill>
                  <a:schemeClr val="tx1"/>
                </a:solidFill>
                <a:latin typeface="微软雅黑 Light" panose="020B0502040204020203" charset="-122"/>
                <a:ea typeface="微软雅黑 Light" panose="020B0502040204020203" charset="-122"/>
              </a:rPr>
              <a:t>，</a:t>
            </a:r>
            <a:r>
              <a:rPr lang="zh-CN" altLang="en-US" sz="2400" spc="300" dirty="0">
                <a:solidFill>
                  <a:schemeClr val="tx1"/>
                </a:solidFill>
                <a:latin typeface="微软雅黑 Light" panose="020B0502040204020203" charset="-122"/>
                <a:ea typeface="微软雅黑 Light" panose="020B0502040204020203" charset="-122"/>
              </a:rPr>
              <a:t>日趋庞杂的指令系统不但不易实现，而且还</a:t>
            </a:r>
            <a:r>
              <a:rPr lang="zh-CN" altLang="en-US" sz="2400" spc="300" dirty="0">
                <a:solidFill>
                  <a:srgbClr val="FF0000"/>
                </a:solidFill>
                <a:latin typeface="微软雅黑 Light" panose="020B0502040204020203" charset="-122"/>
                <a:ea typeface="微软雅黑 Light" panose="020B0502040204020203" charset="-122"/>
              </a:rPr>
              <a:t>可能降低</a:t>
            </a:r>
            <a:r>
              <a:rPr lang="zh-CN" altLang="en-US" sz="2400" spc="300" dirty="0" smtClean="0">
                <a:solidFill>
                  <a:srgbClr val="FF0000"/>
                </a:solidFill>
                <a:latin typeface="微软雅黑 Light" panose="020B0502040204020203" charset="-122"/>
                <a:ea typeface="微软雅黑 Light" panose="020B0502040204020203" charset="-122"/>
              </a:rPr>
              <a:t>系统性能</a:t>
            </a:r>
            <a:endParaRPr lang="zh-CN" altLang="en-US" sz="2400" spc="300" dirty="0">
              <a:solidFill>
                <a:srgbClr val="FF0000"/>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Wingdings" panose="05000000000000000000" pitchFamily="2" charset="2"/>
              <a:buChar char="n"/>
            </a:pPr>
            <a:r>
              <a:rPr lang="zh-CN" altLang="en-US" sz="2400" spc="300" dirty="0">
                <a:solidFill>
                  <a:schemeClr val="tx1"/>
                </a:solidFill>
                <a:latin typeface="微软雅黑 Light" panose="020B0502040204020203" charset="-122"/>
                <a:ea typeface="微软雅黑 Light" panose="020B0502040204020203" charset="-122"/>
              </a:rPr>
              <a:t>CISC系统中一个典型程序的运算过程所使用的</a:t>
            </a:r>
            <a:r>
              <a:rPr lang="zh-CN" altLang="en-US" sz="2400" b="1" spc="300" dirty="0">
                <a:solidFill>
                  <a:srgbClr val="FF0000"/>
                </a:solidFill>
                <a:latin typeface="微软雅黑 Light" panose="020B0502040204020203" charset="-122"/>
                <a:ea typeface="微软雅黑 Light" panose="020B0502040204020203" charset="-122"/>
              </a:rPr>
              <a:t>80％</a:t>
            </a:r>
            <a:r>
              <a:rPr lang="zh-CN" altLang="en-US" sz="2400" spc="300" dirty="0">
                <a:solidFill>
                  <a:schemeClr val="tx1"/>
                </a:solidFill>
                <a:latin typeface="微软雅黑 Light" panose="020B0502040204020203" charset="-122"/>
                <a:ea typeface="微软雅黑 Light" panose="020B0502040204020203" charset="-122"/>
              </a:rPr>
              <a:t>指令只占处理器指令系统所有指令中的</a:t>
            </a:r>
            <a:r>
              <a:rPr lang="zh-CN" altLang="en-US" sz="2400" spc="300" dirty="0">
                <a:solidFill>
                  <a:srgbClr val="FF0000"/>
                </a:solidFill>
                <a:latin typeface="微软雅黑 Light" panose="020B0502040204020203" charset="-122"/>
                <a:ea typeface="微软雅黑 Light" panose="020B0502040204020203" charset="-122"/>
              </a:rPr>
              <a:t>20%</a:t>
            </a:r>
          </a:p>
          <a:p>
            <a:pPr marL="342900" indent="-342900" fontAlgn="auto">
              <a:spcBef>
                <a:spcPts val="600"/>
              </a:spcBef>
              <a:spcAft>
                <a:spcPts val="600"/>
              </a:spcAft>
              <a:buFont typeface="Wingdings" panose="05000000000000000000" pitchFamily="2" charset="2"/>
              <a:buChar char="n"/>
            </a:pPr>
            <a:r>
              <a:rPr lang="en-US" altLang="zh-CN" sz="2400" spc="300" dirty="0">
                <a:latin typeface="微软雅黑 Light" panose="020B0502040204020203" charset="-122"/>
                <a:ea typeface="微软雅黑 Light" panose="020B0502040204020203" charset="-122"/>
                <a:sym typeface="+mn-ea"/>
              </a:rPr>
              <a:t>RISC</a:t>
            </a:r>
            <a:r>
              <a:rPr lang="zh-CN" altLang="en-US" sz="2400" spc="300" dirty="0">
                <a:latin typeface="微软雅黑 Light" panose="020B0502040204020203" charset="-122"/>
                <a:ea typeface="微软雅黑 Light" panose="020B0502040204020203" charset="-122"/>
                <a:sym typeface="+mn-ea"/>
              </a:rPr>
              <a:t>设计思想：</a:t>
            </a:r>
            <a:r>
              <a:rPr lang="zh-CN" altLang="en-US" sz="2400" spc="300" dirty="0">
                <a:solidFill>
                  <a:schemeClr val="tx1"/>
                </a:solidFill>
                <a:latin typeface="微软雅黑 Light" panose="020B0502040204020203" charset="-122"/>
                <a:ea typeface="微软雅黑 Light" panose="020B0502040204020203" charset="-122"/>
              </a:rPr>
              <a:t>指令系统应当只包含那些使用</a:t>
            </a:r>
            <a:r>
              <a:rPr lang="zh-CN" altLang="en-US" sz="2400" b="1" spc="300" dirty="0">
                <a:solidFill>
                  <a:srgbClr val="FF0000"/>
                </a:solidFill>
                <a:latin typeface="微软雅黑 Light" panose="020B0502040204020203" charset="-122"/>
                <a:ea typeface="微软雅黑 Light" panose="020B0502040204020203" charset="-122"/>
              </a:rPr>
              <a:t>频率很高的少量指令</a:t>
            </a:r>
            <a:r>
              <a:rPr lang="zh-CN" altLang="en-US" sz="2400" spc="300" dirty="0">
                <a:solidFill>
                  <a:schemeClr val="tx1"/>
                </a:solidFill>
                <a:latin typeface="微软雅黑 Light" panose="020B0502040204020203" charset="-122"/>
                <a:ea typeface="微软雅黑 Light" panose="020B0502040204020203" charset="-122"/>
              </a:rPr>
              <a:t>，并提供一些必要的指令以支持操作系统和</a:t>
            </a:r>
            <a:r>
              <a:rPr lang="zh-CN" altLang="en-US" sz="2400" spc="300" dirty="0" smtClean="0">
                <a:solidFill>
                  <a:schemeClr val="tx1"/>
                </a:solidFill>
                <a:latin typeface="微软雅黑 Light" panose="020B0502040204020203" charset="-122"/>
                <a:ea typeface="微软雅黑 Light" panose="020B0502040204020203" charset="-122"/>
              </a:rPr>
              <a:t>高级语言</a:t>
            </a:r>
            <a:r>
              <a:rPr lang="en-US" altLang="zh-CN" sz="2000" spc="300" dirty="0" smtClean="0">
                <a:solidFill>
                  <a:schemeClr val="tx1"/>
                </a:solidFill>
                <a:latin typeface="微软雅黑 Light" panose="020B0502040204020203" charset="-122"/>
                <a:ea typeface="微软雅黑 Light" panose="020B0502040204020203" charset="-122"/>
              </a:rPr>
              <a:t>    </a:t>
            </a:r>
            <a:endParaRPr lang="en-US" altLang="zh-CN" sz="2000" spc="300" dirty="0">
              <a:solidFill>
                <a:schemeClr val="tx1"/>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2.4.2 RISC-V</a:t>
            </a:r>
          </a:p>
        </p:txBody>
      </p:sp>
      <p:sp>
        <p:nvSpPr>
          <p:cNvPr id="4" name="文本框 3"/>
          <p:cNvSpPr txBox="1"/>
          <p:nvPr/>
        </p:nvSpPr>
        <p:spPr>
          <a:xfrm>
            <a:off x="640118" y="1211619"/>
            <a:ext cx="11099800" cy="2308324"/>
          </a:xfrm>
          <a:prstGeom prst="rect">
            <a:avLst/>
          </a:prstGeom>
          <a:noFill/>
        </p:spPr>
        <p:txBody>
          <a:bodyPr wrap="square" rtlCol="0">
            <a:spAutoFit/>
            <a:scene3d>
              <a:camera prst="orthographicFront"/>
              <a:lightRig rig="threePt" dir="t"/>
            </a:scene3d>
          </a:bodyPr>
          <a:lstStyle/>
          <a:p>
            <a:pPr indent="457200" fontAlgn="auto">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2010年，伯克利研究团队要设计一款</a:t>
            </a:r>
            <a:r>
              <a:rPr sz="2400" spc="300" dirty="0" smtClean="0">
                <a:solidFill>
                  <a:schemeClr val="tx1"/>
                </a:solidFill>
                <a:latin typeface="微软雅黑 Light" panose="020B0502040204020203" charset="-122"/>
                <a:ea typeface="微软雅黑 Light" panose="020B0502040204020203" charset="-122"/>
              </a:rPr>
              <a:t>CPU</a:t>
            </a:r>
            <a:r>
              <a:rPr lang="zh-CN" altLang="en-US" sz="2400" spc="300" dirty="0" smtClean="0">
                <a:latin typeface="微软雅黑 Light" panose="020B0502040204020203" charset="-122"/>
                <a:ea typeface="微软雅黑 Light" panose="020B0502040204020203" charset="-122"/>
              </a:rPr>
              <a:t>。</a:t>
            </a:r>
            <a:endParaRPr lang="en-US"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sz="2400" spc="300" dirty="0" smtClean="0">
                <a:solidFill>
                  <a:schemeClr val="tx1"/>
                </a:solidFill>
                <a:latin typeface="微软雅黑 Light" panose="020B0502040204020203" charset="-122"/>
                <a:ea typeface="微软雅黑 Light" panose="020B0502040204020203" charset="-122"/>
              </a:rPr>
              <a:t>Intel</a:t>
            </a:r>
            <a:r>
              <a:rPr sz="2400" spc="300" dirty="0">
                <a:solidFill>
                  <a:schemeClr val="tx1"/>
                </a:solidFill>
                <a:latin typeface="微软雅黑 Light" panose="020B0502040204020203" charset="-122"/>
                <a:ea typeface="微软雅黑 Light" panose="020B0502040204020203" charset="-122"/>
              </a:rPr>
              <a:t>对x86的授权很严格，ARM的指令集授权费用很高，MIPS，SPARC，Open </a:t>
            </a:r>
            <a:r>
              <a:rPr sz="2400" spc="300" dirty="0" err="1">
                <a:solidFill>
                  <a:schemeClr val="tx1"/>
                </a:solidFill>
                <a:latin typeface="微软雅黑 Light" panose="020B0502040204020203" charset="-122"/>
                <a:ea typeface="微软雅黑 Light" panose="020B0502040204020203" charset="-122"/>
              </a:rPr>
              <a:t>Power</a:t>
            </a:r>
            <a:r>
              <a:rPr sz="2400" spc="300" dirty="0" err="1" smtClean="0">
                <a:solidFill>
                  <a:schemeClr val="tx1"/>
                </a:solidFill>
                <a:latin typeface="微软雅黑 Light" panose="020B0502040204020203" charset="-122"/>
                <a:ea typeface="微软雅黑 Light" panose="020B0502040204020203" charset="-122"/>
              </a:rPr>
              <a:t>也都需要各自的公司授权</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sz="2400" spc="300" dirty="0" err="1" smtClean="0">
                <a:solidFill>
                  <a:schemeClr val="tx1"/>
                </a:solidFill>
                <a:latin typeface="微软雅黑 Light" panose="020B0502040204020203" charset="-122"/>
                <a:ea typeface="微软雅黑 Light" panose="020B0502040204020203" charset="-122"/>
              </a:rPr>
              <a:t>伯克利研究团队决定设计一套全新的指令集</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endParaRPr sz="24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endParaRPr lang="en-US" altLang="zh-CN" sz="2400" spc="300" dirty="0">
              <a:solidFill>
                <a:schemeClr val="tx1"/>
              </a:solidFill>
              <a:latin typeface="微软雅黑 Light" panose="020B0502040204020203" charset="-122"/>
              <a:ea typeface="微软雅黑 Light" panose="020B0502040204020203"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814" y="2764881"/>
            <a:ext cx="9090119" cy="3357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2.4.2 RISC-V</a:t>
            </a:r>
            <a:endParaRPr lang="zh-CN" altLang="en-US" dirty="0"/>
          </a:p>
        </p:txBody>
      </p:sp>
      <p:sp>
        <p:nvSpPr>
          <p:cNvPr id="3" name="矩形 2"/>
          <p:cNvSpPr/>
          <p:nvPr/>
        </p:nvSpPr>
        <p:spPr>
          <a:xfrm>
            <a:off x="736979" y="1301802"/>
            <a:ext cx="10645254" cy="5262979"/>
          </a:xfrm>
          <a:prstGeom prst="rect">
            <a:avLst/>
          </a:prstGeom>
        </p:spPr>
        <p:txBody>
          <a:bodyPr wrap="square">
            <a:spAutoFit/>
          </a:bodyPr>
          <a:lstStyle/>
          <a:p>
            <a:pPr marL="285750" indent="-285750" fontAlgn="auto">
              <a:spcBef>
                <a:spcPts val="0"/>
              </a:spcBef>
              <a:spcAft>
                <a:spcPts val="0"/>
              </a:spcAft>
              <a:buFont typeface="Wingdings" panose="05000000000000000000" pitchFamily="2" charset="2"/>
              <a:buChar char="l"/>
            </a:pPr>
            <a:r>
              <a:rPr lang="en-US" altLang="zh-CN" sz="2400" spc="300" dirty="0">
                <a:latin typeface="微软雅黑 Light" panose="020B0502040204020203" charset="-122"/>
                <a:ea typeface="微软雅黑 Light" panose="020B0502040204020203" charset="-122"/>
              </a:rPr>
              <a:t>RISC-V </a:t>
            </a:r>
            <a:r>
              <a:rPr lang="zh-CN" altLang="en-US" sz="2400" spc="300" dirty="0">
                <a:latin typeface="微软雅黑 Light" panose="020B0502040204020203" charset="-122"/>
                <a:ea typeface="微软雅黑 Light" panose="020B0502040204020203" charset="-122"/>
              </a:rPr>
              <a:t>指令集是基于</a:t>
            </a:r>
            <a:r>
              <a:rPr lang="en-US" altLang="zh-CN" sz="2400" spc="300" dirty="0">
                <a:latin typeface="微软雅黑 Light" panose="020B0502040204020203" charset="-122"/>
                <a:ea typeface="微软雅黑 Light" panose="020B0502040204020203" charset="-122"/>
              </a:rPr>
              <a:t>RISC-V</a:t>
            </a:r>
            <a:r>
              <a:rPr lang="zh-CN" altLang="en-US" sz="2400" spc="300" dirty="0">
                <a:latin typeface="微软雅黑 Light" panose="020B0502040204020203" charset="-122"/>
                <a:ea typeface="微软雅黑 Light" panose="020B0502040204020203" charset="-122"/>
              </a:rPr>
              <a:t>原理</a:t>
            </a:r>
            <a:r>
              <a:rPr lang="zh-CN" altLang="en-US" sz="2400" b="1" spc="300" dirty="0">
                <a:solidFill>
                  <a:srgbClr val="FF0000"/>
                </a:solidFill>
                <a:latin typeface="微软雅黑 Light" panose="020B0502040204020203" charset="-122"/>
                <a:ea typeface="微软雅黑 Light" panose="020B0502040204020203" charset="-122"/>
              </a:rPr>
              <a:t>完全开源</a:t>
            </a:r>
            <a:r>
              <a:rPr lang="zh-CN" altLang="en-US" sz="2400" spc="300" dirty="0">
                <a:latin typeface="微软雅黑 Light" panose="020B0502040204020203" charset="-122"/>
                <a:ea typeface="微软雅黑 Light" panose="020B0502040204020203" charset="-122"/>
              </a:rPr>
              <a:t>，设计简单，采用</a:t>
            </a:r>
            <a:r>
              <a:rPr lang="zh-CN" altLang="en-US" sz="2400" b="1" spc="300" dirty="0">
                <a:solidFill>
                  <a:srgbClr val="FF0000"/>
                </a:solidFill>
                <a:latin typeface="微软雅黑 Light" panose="020B0502040204020203" charset="-122"/>
                <a:ea typeface="微软雅黑 Light" panose="020B0502040204020203" charset="-122"/>
              </a:rPr>
              <a:t>模块化</a:t>
            </a:r>
            <a:r>
              <a:rPr lang="zh-CN" altLang="en-US" sz="2400" spc="300" dirty="0">
                <a:latin typeface="微软雅黑 Light" panose="020B0502040204020203" charset="-122"/>
                <a:ea typeface="微软雅黑 Light" panose="020B0502040204020203" charset="-122"/>
              </a:rPr>
              <a:t>设计，易于移植</a:t>
            </a:r>
            <a:r>
              <a:rPr lang="en-US" altLang="zh-CN" sz="2400" spc="300" dirty="0" err="1">
                <a:latin typeface="微软雅黑 Light" panose="020B0502040204020203" charset="-122"/>
                <a:ea typeface="微软雅黑 Light" panose="020B0502040204020203" charset="-122"/>
              </a:rPr>
              <a:t>unix</a:t>
            </a:r>
            <a:r>
              <a:rPr lang="zh-CN" altLang="en-US" sz="2400" spc="300" dirty="0">
                <a:latin typeface="微软雅黑 Light" panose="020B0502040204020203" charset="-122"/>
                <a:ea typeface="微软雅黑 Light" panose="020B0502040204020203" charset="-122"/>
              </a:rPr>
              <a:t>系统</a:t>
            </a:r>
            <a:r>
              <a:rPr lang="zh-CN" altLang="en-US" sz="2400" spc="300" dirty="0" smtClean="0">
                <a:latin typeface="微软雅黑 Light" panose="020B0502040204020203" charset="-122"/>
                <a:ea typeface="微软雅黑 Light" panose="020B0502040204020203" charset="-122"/>
              </a:rPr>
              <a:t>。</a:t>
            </a:r>
            <a:endParaRPr lang="zh-CN" altLang="en-US" sz="2400" spc="300" dirty="0">
              <a:latin typeface="微软雅黑 Light" panose="020B0502040204020203" charset="-122"/>
              <a:ea typeface="微软雅黑 Light" panose="020B0502040204020203" charset="-122"/>
            </a:endParaRPr>
          </a:p>
          <a:p>
            <a:pPr marL="285750" indent="-285750" fontAlgn="auto">
              <a:spcBef>
                <a:spcPts val="0"/>
              </a:spcBef>
              <a:spcAft>
                <a:spcPts val="0"/>
              </a:spcAft>
              <a:buFont typeface="Wingdings" panose="05000000000000000000" pitchFamily="2" charset="2"/>
              <a:buChar char="l"/>
            </a:pPr>
            <a:r>
              <a:rPr lang="zh-CN" altLang="en-US" sz="2400" spc="300" dirty="0">
                <a:latin typeface="微软雅黑 Light" panose="020B0502040204020203" charset="-122"/>
                <a:ea typeface="微软雅黑 Light" panose="020B0502040204020203" charset="-122"/>
              </a:rPr>
              <a:t>在处理器领域，目前主流的架构为</a:t>
            </a:r>
            <a:r>
              <a:rPr lang="en-US" altLang="zh-CN" sz="2400" spc="300" dirty="0">
                <a:latin typeface="微软雅黑 Light" panose="020B0502040204020203" charset="-122"/>
                <a:ea typeface="微软雅黑 Light" panose="020B0502040204020203" charset="-122"/>
              </a:rPr>
              <a:t>x86</a:t>
            </a:r>
            <a:r>
              <a:rPr lang="zh-CN" altLang="en-US" sz="2400" spc="300" dirty="0">
                <a:latin typeface="微软雅黑 Light" panose="020B0502040204020203" charset="-122"/>
                <a:ea typeface="微软雅黑 Light" panose="020B0502040204020203" charset="-122"/>
              </a:rPr>
              <a:t>、</a:t>
            </a:r>
            <a:r>
              <a:rPr lang="en-US" altLang="zh-CN" sz="2400" spc="300" dirty="0">
                <a:latin typeface="微软雅黑 Light" panose="020B0502040204020203" charset="-122"/>
                <a:ea typeface="微软雅黑 Light" panose="020B0502040204020203" charset="-122"/>
              </a:rPr>
              <a:t>ARM</a:t>
            </a:r>
            <a:r>
              <a:rPr lang="zh-CN" altLang="en-US" sz="2400" spc="300" dirty="0">
                <a:latin typeface="微软雅黑 Light" panose="020B0502040204020203" charset="-122"/>
                <a:ea typeface="微软雅黑 Light" panose="020B0502040204020203" charset="-122"/>
              </a:rPr>
              <a:t>架构，但是他们作为商用的架构，需要保持架构的兼容性，需要保持许多过时的定义。</a:t>
            </a:r>
            <a:r>
              <a:rPr lang="en-US" altLang="zh-CN" sz="2400" spc="300" dirty="0">
                <a:latin typeface="微软雅黑 Light" panose="020B0502040204020203" charset="-122"/>
                <a:ea typeface="微软雅黑 Light" panose="020B0502040204020203" charset="-122"/>
              </a:rPr>
              <a:t>RISC-V</a:t>
            </a:r>
            <a:r>
              <a:rPr lang="zh-CN" altLang="en-US" sz="2400" spc="300" dirty="0">
                <a:latin typeface="微软雅黑 Light" panose="020B0502040204020203" charset="-122"/>
                <a:ea typeface="微软雅黑 Light" panose="020B0502040204020203" charset="-122"/>
              </a:rPr>
              <a:t>相对而言不需要。</a:t>
            </a:r>
          </a:p>
          <a:p>
            <a:pPr marL="285750" indent="-285750" fontAlgn="auto">
              <a:spcBef>
                <a:spcPts val="0"/>
              </a:spcBef>
              <a:spcAft>
                <a:spcPts val="0"/>
              </a:spcAft>
              <a:buFont typeface="Wingdings" panose="05000000000000000000" pitchFamily="2" charset="2"/>
              <a:buChar char="l"/>
            </a:pPr>
            <a:r>
              <a:rPr lang="en-US" altLang="zh-CN" sz="2400" spc="300" dirty="0">
                <a:latin typeface="微软雅黑 Light" panose="020B0502040204020203" charset="-122"/>
                <a:ea typeface="微软雅黑 Light" panose="020B0502040204020203" charset="-122"/>
              </a:rPr>
              <a:t>RISC-V</a:t>
            </a:r>
            <a:r>
              <a:rPr lang="zh-CN" altLang="en-US" sz="2400" spc="300" dirty="0">
                <a:latin typeface="微软雅黑 Light" panose="020B0502040204020203" charset="-122"/>
                <a:ea typeface="微软雅黑 Light" panose="020B0502040204020203" charset="-122"/>
              </a:rPr>
              <a:t>架构相比于其他成熟商业架构，不同之处在于，</a:t>
            </a:r>
            <a:r>
              <a:rPr lang="zh-CN" altLang="en-US" sz="2400" b="1" spc="300" dirty="0">
                <a:latin typeface="微软雅黑 Light" panose="020B0502040204020203" charset="-122"/>
                <a:ea typeface="微软雅黑 Light" panose="020B0502040204020203" charset="-122"/>
              </a:rPr>
              <a:t>它是一个模块化的架构，因此</a:t>
            </a:r>
            <a:r>
              <a:rPr lang="en-US" altLang="zh-CN" sz="2400" b="1" spc="300" dirty="0">
                <a:latin typeface="微软雅黑 Light" panose="020B0502040204020203" charset="-122"/>
                <a:ea typeface="微软雅黑 Light" panose="020B0502040204020203" charset="-122"/>
              </a:rPr>
              <a:t>RISC-V</a:t>
            </a:r>
            <a:r>
              <a:rPr lang="zh-CN" altLang="en-US" sz="2400" b="1" spc="300" dirty="0">
                <a:latin typeface="微软雅黑 Light" panose="020B0502040204020203" charset="-122"/>
                <a:ea typeface="微软雅黑 Light" panose="020B0502040204020203" charset="-122"/>
              </a:rPr>
              <a:t>架构不仅短小精悍</a:t>
            </a:r>
            <a:r>
              <a:rPr lang="zh-CN" altLang="en-US" sz="2400" spc="300" dirty="0">
                <a:latin typeface="微软雅黑 Light" panose="020B0502040204020203" charset="-122"/>
                <a:ea typeface="微软雅黑 Light" panose="020B0502040204020203" charset="-122"/>
              </a:rPr>
              <a:t>，而且其不同的部分还能够以模块化的方式组织在一起</a:t>
            </a:r>
            <a:r>
              <a:rPr lang="zh-CN" altLang="en-US" sz="2400" spc="300" dirty="0" smtClean="0">
                <a:latin typeface="微软雅黑 Light" panose="020B0502040204020203" charset="-122"/>
                <a:ea typeface="微软雅黑 Light" panose="020B0502040204020203" charset="-122"/>
              </a:rPr>
              <a:t>。</a:t>
            </a:r>
            <a:endParaRPr lang="en-US" altLang="zh-CN" sz="2400" spc="300" dirty="0" smtClean="0">
              <a:latin typeface="微软雅黑 Light" panose="020B0502040204020203" charset="-122"/>
              <a:ea typeface="微软雅黑 Light" panose="020B0502040204020203" charset="-122"/>
            </a:endParaRPr>
          </a:p>
          <a:p>
            <a:pPr marL="285750" indent="-285750">
              <a:buFont typeface="Wingdings" panose="05000000000000000000" pitchFamily="2" charset="2"/>
              <a:buChar char="l"/>
            </a:pPr>
            <a:r>
              <a:rPr lang="zh-CN" altLang="en-US" sz="2400" b="1" spc="300" dirty="0">
                <a:latin typeface="微软雅黑 Light" panose="020B0502040204020203" charset="-122"/>
                <a:ea typeface="微软雅黑 Light" panose="020B0502040204020203" charset="-122"/>
              </a:rPr>
              <a:t>将基准指令和扩展指令分开，可以通过扩展指令做定制化的模块和扩展</a:t>
            </a:r>
            <a:r>
              <a:rPr lang="zh-CN" altLang="en-US" sz="2400" spc="300" dirty="0">
                <a:latin typeface="微软雅黑 Light" panose="020B0502040204020203" charset="-122"/>
                <a:ea typeface="微软雅黑 Light" panose="020B0502040204020203" charset="-122"/>
              </a:rPr>
              <a:t>，</a:t>
            </a:r>
            <a:r>
              <a:rPr lang="zh-CN" altLang="zh-CN" sz="2400" dirty="0" smtClean="0"/>
              <a:t>基本</a:t>
            </a:r>
            <a:r>
              <a:rPr lang="zh-CN" altLang="zh-CN" sz="2400" dirty="0"/>
              <a:t>的</a:t>
            </a:r>
            <a:r>
              <a:rPr lang="en-US" altLang="zh-CN" sz="2400" dirty="0"/>
              <a:t>RISC-V</a:t>
            </a:r>
            <a:r>
              <a:rPr lang="zh-CN" altLang="zh-CN" sz="2400" dirty="0"/>
              <a:t>指令仅有</a:t>
            </a:r>
            <a:r>
              <a:rPr lang="en-US" altLang="zh-CN" sz="2400" dirty="0"/>
              <a:t>40</a:t>
            </a:r>
            <a:r>
              <a:rPr lang="zh-CN" altLang="zh-CN" sz="2400" dirty="0"/>
              <a:t>多条，加上其他的模块化扩展指令总共不超过</a:t>
            </a:r>
            <a:r>
              <a:rPr lang="en-US" altLang="zh-CN" sz="2400" dirty="0"/>
              <a:t>100</a:t>
            </a:r>
            <a:r>
              <a:rPr lang="zh-CN" altLang="zh-CN" sz="2400" dirty="0"/>
              <a:t>条</a:t>
            </a:r>
            <a:r>
              <a:rPr lang="zh-CN" altLang="zh-CN" sz="2400" dirty="0" smtClean="0"/>
              <a:t>。</a:t>
            </a:r>
            <a:r>
              <a:rPr lang="en-US" altLang="zh-CN" sz="2400" dirty="0">
                <a:latin typeface="微软雅黑" panose="020B0503020204020204" pitchFamily="34" charset="-122"/>
                <a:ea typeface="微软雅黑" panose="020B0503020204020204" pitchFamily="34" charset="-122"/>
              </a:rPr>
              <a:t>RISC-V</a:t>
            </a:r>
            <a:r>
              <a:rPr lang="zh-CN" altLang="en-US" sz="2400" dirty="0">
                <a:latin typeface="微软雅黑" panose="020B0503020204020204" pitchFamily="34" charset="-122"/>
                <a:ea typeface="微软雅黑" panose="020B0503020204020204" pitchFamily="34" charset="-122"/>
              </a:rPr>
              <a:t>的基准指令确定后将不会再有变化，这是</a:t>
            </a:r>
            <a:r>
              <a:rPr lang="en-US" altLang="zh-CN" sz="2400" dirty="0">
                <a:latin typeface="微软雅黑" panose="020B0503020204020204" pitchFamily="34" charset="-122"/>
                <a:ea typeface="微软雅黑" panose="020B0503020204020204" pitchFamily="34" charset="-122"/>
              </a:rPr>
              <a:t>RISC-V</a:t>
            </a:r>
            <a:r>
              <a:rPr lang="zh-CN" altLang="en-US" sz="2400" dirty="0">
                <a:latin typeface="微软雅黑" panose="020B0503020204020204" pitchFamily="34" charset="-122"/>
                <a:ea typeface="微软雅黑" panose="020B0503020204020204" pitchFamily="34" charset="-122"/>
              </a:rPr>
              <a:t>稳定性的重要保障</a:t>
            </a: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zh-CN" altLang="zh-CN" sz="2400" dirty="0"/>
          </a:p>
          <a:p>
            <a:pPr marL="285750" indent="-285750" fontAlgn="auto">
              <a:spcBef>
                <a:spcPts val="0"/>
              </a:spcBef>
              <a:spcAft>
                <a:spcPts val="0"/>
              </a:spcAft>
              <a:buFont typeface="Wingdings" panose="05000000000000000000" pitchFamily="2" charset="2"/>
              <a:buChar char="l"/>
            </a:pPr>
            <a:endParaRPr lang="zh-CN" altLang="en-US" sz="2400" spc="300" dirty="0">
              <a:latin typeface="微软雅黑 Light" panose="020B0502040204020203" charset="-122"/>
              <a:ea typeface="微软雅黑 Light" panose="020B0502040204020203" charset="-122"/>
            </a:endParaRPr>
          </a:p>
        </p:txBody>
      </p:sp>
    </p:spTree>
    <p:extLst>
      <p:ext uri="{BB962C8B-B14F-4D97-AF65-F5344CB8AC3E}">
        <p14:creationId xmlns:p14="http://schemas.microsoft.com/office/powerpoint/2010/main" val="2134444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2.5 </a:t>
            </a:r>
            <a:r>
              <a:rPr lang="zh-CN" altLang="en-US"/>
              <a:t>时钟频率</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时钟频率</a:t>
            </a:r>
          </a:p>
        </p:txBody>
      </p:sp>
      <p:sp>
        <p:nvSpPr>
          <p:cNvPr id="4" name="文本框 3"/>
          <p:cNvSpPr txBox="1"/>
          <p:nvPr/>
        </p:nvSpPr>
        <p:spPr>
          <a:xfrm>
            <a:off x="863600" y="1320800"/>
            <a:ext cx="11125200" cy="6401753"/>
          </a:xfrm>
          <a:prstGeom prst="rect">
            <a:avLst/>
          </a:prstGeom>
          <a:noFill/>
        </p:spPr>
        <p:txBody>
          <a:bodyPr wrap="square" rtlCol="0">
            <a:spAutoFit/>
            <a:scene3d>
              <a:camera prst="orthographicFront"/>
              <a:lightRig rig="threePt" dir="t"/>
            </a:scene3d>
          </a:bodyPr>
          <a:lstStyle/>
          <a:p>
            <a:pPr marL="342900" indent="-342900" fontAlgn="auto">
              <a:spcBef>
                <a:spcPts val="600"/>
              </a:spcBef>
              <a:spcAft>
                <a:spcPts val="60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时钟频率是指同步电路中时钟的基础</a:t>
            </a:r>
            <a:r>
              <a:rPr lang="zh-CN" altLang="en-US" sz="2400" spc="300" dirty="0" smtClean="0">
                <a:solidFill>
                  <a:schemeClr val="tx1"/>
                </a:solidFill>
                <a:latin typeface="微软雅黑 Light" panose="020B0502040204020203" charset="-122"/>
                <a:ea typeface="微软雅黑 Light" panose="020B0502040204020203" charset="-122"/>
              </a:rPr>
              <a:t>频率</a:t>
            </a:r>
            <a:r>
              <a:rPr lang="en-US" altLang="zh-CN" sz="2400" spc="300" dirty="0" smtClean="0">
                <a:solidFill>
                  <a:schemeClr val="tx1"/>
                </a:solidFill>
                <a:latin typeface="微软雅黑 Light" panose="020B0502040204020203" charset="-122"/>
                <a:ea typeface="微软雅黑 Light" panose="020B0502040204020203" charset="-122"/>
              </a:rPr>
              <a:t/>
            </a:r>
            <a:br>
              <a:rPr lang="en-US" altLang="zh-CN" sz="2400" spc="300" dirty="0" smtClean="0">
                <a:solidFill>
                  <a:schemeClr val="tx1"/>
                </a:solidFill>
                <a:latin typeface="微软雅黑 Light" panose="020B0502040204020203" charset="-122"/>
                <a:ea typeface="微软雅黑 Light" panose="020B0502040204020203" charset="-122"/>
              </a:rPr>
            </a:br>
            <a:r>
              <a:rPr lang="en-US" altLang="zh-CN" sz="2400" spc="300" dirty="0" smtClean="0">
                <a:solidFill>
                  <a:schemeClr val="tx1"/>
                </a:solidFill>
                <a:latin typeface="微软雅黑 Light" panose="020B0502040204020203" charset="-122"/>
                <a:ea typeface="微软雅黑 Light" panose="020B0502040204020203" charset="-122"/>
              </a:rPr>
              <a:t> </a:t>
            </a:r>
            <a:r>
              <a:rPr lang="zh-CN" altLang="en-US" sz="2400" spc="300" dirty="0" smtClean="0">
                <a:solidFill>
                  <a:schemeClr val="tx1"/>
                </a:solidFill>
                <a:latin typeface="微软雅黑 Light" panose="020B0502040204020203" charset="-122"/>
                <a:ea typeface="微软雅黑 Light" panose="020B0502040204020203" charset="-122"/>
              </a:rPr>
              <a:t>单位</a:t>
            </a:r>
            <a:r>
              <a:rPr lang="zh-CN" altLang="en-US" sz="2400" spc="300" dirty="0">
                <a:solidFill>
                  <a:schemeClr val="tx1"/>
                </a:solidFill>
                <a:latin typeface="微软雅黑 Light" panose="020B0502040204020203" charset="-122"/>
                <a:ea typeface="微软雅黑 Light" panose="020B0502040204020203" charset="-122"/>
              </a:rPr>
              <a:t>为</a:t>
            </a:r>
            <a:r>
              <a:rPr lang="en-US" altLang="zh-CN" sz="2400" spc="300" dirty="0">
                <a:solidFill>
                  <a:schemeClr val="tx1"/>
                </a:solidFill>
                <a:latin typeface="微软雅黑 Light" panose="020B0502040204020203" charset="-122"/>
                <a:ea typeface="微软雅黑 Light" panose="020B0502040204020203" charset="-122"/>
              </a:rPr>
              <a:t>hz</a:t>
            </a:r>
            <a:r>
              <a:rPr lang="zh-CN" altLang="en-US" sz="2400" spc="300" dirty="0">
                <a:solidFill>
                  <a:schemeClr val="tx1"/>
                </a:solidFill>
                <a:latin typeface="微软雅黑 Light" panose="020B0502040204020203" charset="-122"/>
                <a:ea typeface="微软雅黑 Light" panose="020B0502040204020203" charset="-122"/>
              </a:rPr>
              <a:t>，常用单位为</a:t>
            </a:r>
            <a:r>
              <a:rPr lang="en-US" altLang="zh-CN" sz="2400" spc="300" dirty="0">
                <a:solidFill>
                  <a:schemeClr val="tx1"/>
                </a:solidFill>
                <a:latin typeface="微软雅黑 Light" panose="020B0502040204020203" charset="-122"/>
                <a:ea typeface="微软雅黑 Light" panose="020B0502040204020203" charset="-122"/>
              </a:rPr>
              <a:t>MHz</a:t>
            </a:r>
            <a:r>
              <a:rPr lang="zh-CN" altLang="en-US" sz="2400" spc="300" dirty="0">
                <a:solidFill>
                  <a:schemeClr val="tx1"/>
                </a:solidFill>
                <a:latin typeface="微软雅黑 Light" panose="020B0502040204020203" charset="-122"/>
                <a:ea typeface="微软雅黑 Light" panose="020B0502040204020203" charset="-122"/>
              </a:rPr>
              <a:t>，</a:t>
            </a:r>
            <a:r>
              <a:rPr lang="en-US" altLang="zh-CN" sz="2400" spc="300" dirty="0">
                <a:solidFill>
                  <a:schemeClr val="tx1"/>
                </a:solidFill>
                <a:latin typeface="微软雅黑 Light" panose="020B0502040204020203" charset="-122"/>
                <a:ea typeface="微软雅黑 Light" panose="020B0502040204020203" charset="-122"/>
              </a:rPr>
              <a:t>GHz</a:t>
            </a:r>
            <a:r>
              <a:rPr lang="zh-CN" altLang="en-US" sz="2400" spc="300" dirty="0">
                <a:solidFill>
                  <a:schemeClr val="tx1"/>
                </a:solidFill>
                <a:latin typeface="微软雅黑 Light" panose="020B0502040204020203" charset="-122"/>
                <a:ea typeface="微软雅黑 Light" panose="020B0502040204020203" charset="-122"/>
              </a:rPr>
              <a:t>，</a:t>
            </a:r>
            <a:r>
              <a:rPr lang="en-US" altLang="zh-CN" sz="2400" spc="300" dirty="0" smtClean="0">
                <a:solidFill>
                  <a:schemeClr val="tx1"/>
                </a:solidFill>
                <a:latin typeface="微软雅黑 Light" panose="020B0502040204020203" charset="-122"/>
                <a:ea typeface="微软雅黑 Light" panose="020B0502040204020203" charset="-122"/>
              </a:rPr>
              <a:t>THz</a:t>
            </a:r>
          </a:p>
          <a:p>
            <a:pPr marL="342900" indent="-342900" fontAlgn="auto">
              <a:spcBef>
                <a:spcPts val="600"/>
              </a:spcBef>
              <a:spcAft>
                <a:spcPts val="600"/>
              </a:spcAft>
              <a:buFont typeface="Arial" panose="020B0604020202020204" pitchFamily="34" charset="0"/>
              <a:buChar char="•"/>
            </a:pPr>
            <a:r>
              <a:rPr lang="zh-CN" altLang="en-US" sz="2400" b="1" spc="300" dirty="0" smtClean="0">
                <a:solidFill>
                  <a:srgbClr val="C00000"/>
                </a:solidFill>
                <a:latin typeface="微软雅黑 Light" panose="020B0502040204020203" charset="-122"/>
                <a:ea typeface="微软雅黑 Light" panose="020B0502040204020203" charset="-122"/>
              </a:rPr>
              <a:t>完成</a:t>
            </a:r>
            <a:r>
              <a:rPr lang="zh-CN" altLang="en-US" sz="2400" b="1" spc="300" dirty="0">
                <a:solidFill>
                  <a:srgbClr val="C00000"/>
                </a:solidFill>
                <a:latin typeface="微软雅黑 Light" panose="020B0502040204020203" charset="-122"/>
                <a:ea typeface="微软雅黑 Light" panose="020B0502040204020203" charset="-122"/>
              </a:rPr>
              <a:t>某条指令的时钟周期数是固定的，因此提高时钟频率通常就意味着CPU性能的</a:t>
            </a:r>
            <a:r>
              <a:rPr lang="zh-CN" altLang="en-US" sz="2400" b="1" spc="300" dirty="0" smtClean="0">
                <a:solidFill>
                  <a:srgbClr val="C00000"/>
                </a:solidFill>
                <a:latin typeface="微软雅黑 Light" panose="020B0502040204020203" charset="-122"/>
                <a:ea typeface="微软雅黑 Light" panose="020B0502040204020203" charset="-122"/>
              </a:rPr>
              <a:t>提升</a:t>
            </a:r>
            <a:endParaRPr lang="zh-CN" altLang="en-US" sz="2400" b="1" spc="300" dirty="0">
              <a:solidFill>
                <a:srgbClr val="C00000"/>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CPU</a:t>
            </a:r>
            <a:r>
              <a:rPr lang="zh-CN" altLang="en-US" sz="2400" spc="300" dirty="0">
                <a:solidFill>
                  <a:schemeClr val="tx1"/>
                </a:solidFill>
                <a:latin typeface="微软雅黑 Light" panose="020B0502040204020203" charset="-122"/>
                <a:ea typeface="微软雅黑 Light" panose="020B0502040204020203" charset="-122"/>
              </a:rPr>
              <a:t>的时钟频率越来越高</a:t>
            </a:r>
            <a:r>
              <a:rPr lang="zh-CN" altLang="en-US" sz="2400" spc="300" dirty="0" smtClean="0">
                <a:solidFill>
                  <a:schemeClr val="tx1"/>
                </a:solidFill>
                <a:latin typeface="微软雅黑 Light" panose="020B0502040204020203" charset="-122"/>
                <a:ea typeface="微软雅黑 Light" panose="020B0502040204020203" charset="-122"/>
              </a:rPr>
              <a:t>，系统</a:t>
            </a:r>
            <a:r>
              <a:rPr lang="zh-CN" altLang="en-US" sz="2400" spc="300" dirty="0">
                <a:solidFill>
                  <a:schemeClr val="tx1"/>
                </a:solidFill>
                <a:latin typeface="微软雅黑 Light" panose="020B0502040204020203" charset="-122"/>
                <a:ea typeface="微软雅黑 Light" panose="020B0502040204020203" charset="-122"/>
              </a:rPr>
              <a:t>中的其他低速部件的工作频率难以跟上CPU的速度从而与之保持同步</a:t>
            </a:r>
            <a:r>
              <a:rPr lang="zh-CN" altLang="en-US" sz="2400" spc="300" dirty="0" smtClean="0">
                <a:solidFill>
                  <a:schemeClr val="tx1"/>
                </a:solidFill>
                <a:latin typeface="微软雅黑 Light" panose="020B0502040204020203" charset="-122"/>
                <a:ea typeface="微软雅黑 Light" panose="020B0502040204020203" charset="-122"/>
              </a:rPr>
              <a:t>。故，</a:t>
            </a:r>
            <a:r>
              <a:rPr lang="zh-CN" altLang="en-US" sz="2400" spc="300" dirty="0">
                <a:solidFill>
                  <a:schemeClr val="tx1"/>
                </a:solidFill>
                <a:latin typeface="微软雅黑 Light" panose="020B0502040204020203" charset="-122"/>
                <a:ea typeface="微软雅黑 Light" panose="020B0502040204020203" charset="-122"/>
              </a:rPr>
              <a:t>“</a:t>
            </a:r>
            <a:r>
              <a:rPr lang="zh-CN" altLang="en-US" sz="2400" spc="300" dirty="0">
                <a:solidFill>
                  <a:srgbClr val="FF0000"/>
                </a:solidFill>
                <a:latin typeface="微软雅黑 Light" panose="020B0502040204020203" charset="-122"/>
                <a:ea typeface="微软雅黑 Light" panose="020B0502040204020203" charset="-122"/>
              </a:rPr>
              <a:t>倍频</a:t>
            </a:r>
            <a:r>
              <a:rPr lang="zh-CN" altLang="en-US" sz="2400" spc="300" dirty="0">
                <a:solidFill>
                  <a:schemeClr val="tx1"/>
                </a:solidFill>
                <a:latin typeface="微软雅黑 Light" panose="020B0502040204020203" charset="-122"/>
                <a:ea typeface="微软雅黑 Light" panose="020B0502040204020203" charset="-122"/>
              </a:rPr>
              <a:t>”的概念被</a:t>
            </a:r>
            <a:r>
              <a:rPr lang="zh-CN" altLang="en-US" sz="2400" spc="300" dirty="0" smtClean="0">
                <a:solidFill>
                  <a:schemeClr val="tx1"/>
                </a:solidFill>
                <a:latin typeface="微软雅黑 Light" panose="020B0502040204020203" charset="-122"/>
                <a:ea typeface="微软雅黑 Light" panose="020B0502040204020203" charset="-122"/>
              </a:rPr>
              <a:t>提出</a:t>
            </a:r>
            <a:endParaRPr lang="en-US" altLang="zh-CN" sz="2400" spc="300" dirty="0" smtClean="0">
              <a:solidFill>
                <a:schemeClr val="tx1"/>
              </a:solidFill>
              <a:latin typeface="微软雅黑 Light" panose="020B0502040204020203" charset="-122"/>
              <a:ea typeface="微软雅黑 Light" panose="020B0502040204020203" charset="-122"/>
            </a:endParaRPr>
          </a:p>
          <a:p>
            <a:pPr marL="800100" lvl="1" indent="-342900">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允许</a:t>
            </a:r>
            <a:r>
              <a:rPr lang="zh-CN" altLang="en-US" sz="2400" spc="300" dirty="0">
                <a:solidFill>
                  <a:schemeClr val="tx1"/>
                </a:solidFill>
                <a:latin typeface="微软雅黑 Light" panose="020B0502040204020203" charset="-122"/>
                <a:ea typeface="微软雅黑 Light" panose="020B0502040204020203" charset="-122"/>
              </a:rPr>
              <a:t>CPU的时钟频率相比外频成倍提高</a:t>
            </a:r>
            <a:r>
              <a:rPr lang="zh-CN" altLang="en-US" sz="2400" spc="300" dirty="0" smtClean="0">
                <a:solidFill>
                  <a:schemeClr val="tx1"/>
                </a:solidFill>
                <a:latin typeface="微软雅黑 Light" panose="020B0502040204020203" charset="-122"/>
                <a:ea typeface="微软雅黑 Light" panose="020B0502040204020203" charset="-122"/>
              </a:rPr>
              <a:t>：CPU</a:t>
            </a:r>
            <a:r>
              <a:rPr lang="zh-CN" altLang="en-US" sz="2400" spc="300" dirty="0">
                <a:solidFill>
                  <a:schemeClr val="tx1"/>
                </a:solidFill>
                <a:latin typeface="微软雅黑 Light" panose="020B0502040204020203" charset="-122"/>
                <a:ea typeface="微软雅黑 Light" panose="020B0502040204020203" charset="-122"/>
              </a:rPr>
              <a:t>时钟频率=外频</a:t>
            </a:r>
            <a:r>
              <a:rPr lang="en-US" altLang="zh-CN" sz="2400" spc="300" dirty="0">
                <a:solidFill>
                  <a:schemeClr val="tx1"/>
                </a:solidFill>
                <a:latin typeface="微软雅黑 Light" panose="020B0502040204020203" charset="-122"/>
                <a:ea typeface="微软雅黑 Light" panose="020B0502040204020203" charset="-122"/>
              </a:rPr>
              <a:t>*</a:t>
            </a:r>
            <a:r>
              <a:rPr lang="zh-CN" altLang="en-US" sz="2400" spc="300" dirty="0" smtClean="0">
                <a:solidFill>
                  <a:schemeClr val="tx1"/>
                </a:solidFill>
                <a:latin typeface="微软雅黑 Light" panose="020B0502040204020203" charset="-122"/>
                <a:ea typeface="微软雅黑 Light" panose="020B0502040204020203" charset="-122"/>
              </a:rPr>
              <a:t>倍频</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b="1" spc="300" dirty="0">
                <a:solidFill>
                  <a:srgbClr val="C00000"/>
                </a:solidFill>
                <a:latin typeface="微软雅黑 Light" panose="020B0502040204020203" charset="-122"/>
                <a:ea typeface="微软雅黑 Light" panose="020B0502040204020203" charset="-122"/>
              </a:rPr>
              <a:t>提升</a:t>
            </a:r>
            <a:r>
              <a:rPr lang="en-US" altLang="zh-CN" sz="2400" b="1" spc="300" dirty="0">
                <a:solidFill>
                  <a:srgbClr val="C00000"/>
                </a:solidFill>
                <a:latin typeface="微软雅黑 Light" panose="020B0502040204020203" charset="-122"/>
                <a:ea typeface="微软雅黑 Light" panose="020B0502040204020203" charset="-122"/>
              </a:rPr>
              <a:t>CPU</a:t>
            </a:r>
            <a:r>
              <a:rPr lang="zh-CN" altLang="en-US" sz="2400" b="1" spc="300" dirty="0">
                <a:solidFill>
                  <a:srgbClr val="C00000"/>
                </a:solidFill>
                <a:latin typeface="微软雅黑 Light" panose="020B0502040204020203" charset="-122"/>
                <a:ea typeface="微软雅黑 Light" panose="020B0502040204020203" charset="-122"/>
              </a:rPr>
              <a:t>的时钟频率是提升</a:t>
            </a:r>
            <a:r>
              <a:rPr lang="en-US" altLang="zh-CN" sz="2400" b="1" spc="300" dirty="0">
                <a:solidFill>
                  <a:srgbClr val="C00000"/>
                </a:solidFill>
                <a:latin typeface="微软雅黑 Light" panose="020B0502040204020203" charset="-122"/>
                <a:ea typeface="微软雅黑 Light" panose="020B0502040204020203" charset="-122"/>
              </a:rPr>
              <a:t>CPU</a:t>
            </a:r>
            <a:r>
              <a:rPr lang="zh-CN" altLang="en-US" sz="2400" b="1" spc="300" dirty="0">
                <a:solidFill>
                  <a:srgbClr val="C00000"/>
                </a:solidFill>
                <a:latin typeface="微软雅黑 Light" panose="020B0502040204020203" charset="-122"/>
                <a:ea typeface="微软雅黑 Light" panose="020B0502040204020203" charset="-122"/>
              </a:rPr>
              <a:t>性能最直接的</a:t>
            </a:r>
            <a:r>
              <a:rPr lang="zh-CN" altLang="en-US" sz="2400" b="1" spc="300" dirty="0" smtClean="0">
                <a:solidFill>
                  <a:srgbClr val="C00000"/>
                </a:solidFill>
                <a:latin typeface="微软雅黑 Light" panose="020B0502040204020203" charset="-122"/>
                <a:ea typeface="微软雅黑 Light" panose="020B0502040204020203" charset="-122"/>
              </a:rPr>
              <a:t>方法</a:t>
            </a:r>
            <a:endParaRPr lang="en-US" altLang="zh-CN" sz="2400" b="1" spc="300" dirty="0" smtClean="0">
              <a:solidFill>
                <a:srgbClr val="C00000"/>
              </a:solidFill>
              <a:latin typeface="微软雅黑 Light" panose="020B0502040204020203" charset="-122"/>
              <a:ea typeface="微软雅黑 Light" panose="020B0502040204020203" charset="-122"/>
            </a:endParaRPr>
          </a:p>
          <a:p>
            <a:pPr marL="800100" lvl="1" indent="-342900">
              <a:buFont typeface="Arial" panose="020B0604020202020204" pitchFamily="34" charset="0"/>
              <a:buChar char="•"/>
            </a:pPr>
            <a:r>
              <a:rPr lang="zh-CN" altLang="en-US" sz="2400" spc="300" dirty="0" smtClean="0">
                <a:latin typeface="微软雅黑 Light" panose="020B0502040204020203" charset="-122"/>
                <a:ea typeface="微软雅黑 Light" panose="020B0502040204020203" charset="-122"/>
              </a:rPr>
              <a:t>但时钟频率不可无限</a:t>
            </a:r>
            <a:r>
              <a:rPr lang="zh-CN" altLang="en-US" sz="2400" spc="300" dirty="0">
                <a:latin typeface="微软雅黑 Light" panose="020B0502040204020203" charset="-122"/>
                <a:ea typeface="微软雅黑 Light" panose="020B0502040204020203" charset="-122"/>
              </a:rPr>
              <a:t>提升的，与</a:t>
            </a:r>
            <a:r>
              <a:rPr lang="en-US" altLang="zh-CN" sz="2400" spc="300" dirty="0">
                <a:latin typeface="微软雅黑 Light" panose="020B0502040204020203" charset="-122"/>
                <a:ea typeface="微软雅黑 Light" panose="020B0502040204020203" charset="-122"/>
              </a:rPr>
              <a:t>CPU</a:t>
            </a:r>
            <a:r>
              <a:rPr lang="zh-CN" altLang="en-US" sz="2400" spc="300" dirty="0">
                <a:latin typeface="微软雅黑 Light" panose="020B0502040204020203" charset="-122"/>
                <a:ea typeface="微软雅黑 Light" panose="020B0502040204020203" charset="-122"/>
              </a:rPr>
              <a:t>的架构、制造</a:t>
            </a:r>
            <a:r>
              <a:rPr lang="zh-CN" altLang="en-US" sz="2400" spc="300" dirty="0" smtClean="0">
                <a:latin typeface="微软雅黑 Light" panose="020B0502040204020203" charset="-122"/>
                <a:ea typeface="微软雅黑 Light" panose="020B0502040204020203" charset="-122"/>
              </a:rPr>
              <a:t>工艺相关</a:t>
            </a:r>
            <a:endParaRPr lang="en-US" altLang="zh-CN" sz="2400" spc="300" dirty="0" smtClean="0">
              <a:latin typeface="微软雅黑 Light" panose="020B0502040204020203" charset="-122"/>
              <a:ea typeface="微软雅黑 Light" panose="020B0502040204020203" charset="-122"/>
            </a:endParaRPr>
          </a:p>
          <a:p>
            <a:pPr marL="800100" lvl="1" indent="-342900">
              <a:buFont typeface="Arial" panose="020B0604020202020204" pitchFamily="34" charset="0"/>
              <a:buChar char="•"/>
            </a:pPr>
            <a:r>
              <a:rPr lang="zh-CN" altLang="en-US" sz="2400" spc="300" dirty="0" smtClean="0">
                <a:latin typeface="微软雅黑 Light" panose="020B0502040204020203" charset="-122"/>
                <a:ea typeface="微软雅黑 Light" panose="020B0502040204020203" charset="-122"/>
              </a:rPr>
              <a:t>更</a:t>
            </a:r>
            <a:r>
              <a:rPr lang="zh-CN" altLang="en-US" sz="2400" spc="300" dirty="0">
                <a:latin typeface="微软雅黑 Light" panose="020B0502040204020203" charset="-122"/>
                <a:ea typeface="微软雅黑 Light" panose="020B0502040204020203" charset="-122"/>
              </a:rPr>
              <a:t>高的时钟频率会导致</a:t>
            </a:r>
            <a:r>
              <a:rPr lang="en-US" altLang="zh-CN" sz="2400" spc="300" dirty="0">
                <a:latin typeface="微软雅黑 Light" panose="020B0502040204020203" charset="-122"/>
                <a:ea typeface="微软雅黑 Light" panose="020B0502040204020203" charset="-122"/>
              </a:rPr>
              <a:t>CPU</a:t>
            </a:r>
            <a:r>
              <a:rPr lang="zh-CN" altLang="en-US" sz="2400" spc="300" dirty="0">
                <a:latin typeface="微软雅黑 Light" panose="020B0502040204020203" charset="-122"/>
                <a:ea typeface="微软雅黑 Light" panose="020B0502040204020203" charset="-122"/>
              </a:rPr>
              <a:t>的功耗和发热量呈指数速率</a:t>
            </a:r>
            <a:r>
              <a:rPr lang="zh-CN" altLang="en-US" sz="2400" spc="300" dirty="0" smtClean="0">
                <a:latin typeface="微软雅黑 Light" panose="020B0502040204020203" charset="-122"/>
                <a:ea typeface="微软雅黑 Light" panose="020B0502040204020203" charset="-122"/>
              </a:rPr>
              <a:t>增长</a:t>
            </a:r>
            <a:endParaRPr lang="zh-CN" altLang="en-US" sz="2400" spc="300" dirty="0">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spc="300" dirty="0">
                <a:latin typeface="微软雅黑 Light" panose="020B0502040204020203" charset="-122"/>
                <a:ea typeface="微软雅黑 Light" panose="020B0502040204020203" charset="-122"/>
              </a:rPr>
              <a:t>改进架构和实现各层面上的并行则是现代</a:t>
            </a:r>
            <a:r>
              <a:rPr lang="en-US" altLang="zh-CN" sz="2400" spc="300" dirty="0">
                <a:latin typeface="微软雅黑 Light" panose="020B0502040204020203" charset="-122"/>
                <a:ea typeface="微软雅黑 Light" panose="020B0502040204020203" charset="-122"/>
              </a:rPr>
              <a:t>CPU</a:t>
            </a:r>
            <a:r>
              <a:rPr lang="zh-CN" altLang="en-US" sz="2400" spc="300" dirty="0">
                <a:latin typeface="微软雅黑 Light" panose="020B0502040204020203" charset="-122"/>
                <a:ea typeface="微软雅黑 Light" panose="020B0502040204020203" charset="-122"/>
              </a:rPr>
              <a:t>提升性能的主要方式</a:t>
            </a:r>
            <a:r>
              <a:rPr lang="zh-CN" altLang="en-US" sz="2400" spc="300" dirty="0" smtClean="0">
                <a:latin typeface="微软雅黑 Light" panose="020B0502040204020203" charset="-122"/>
                <a:ea typeface="微软雅黑 Light" panose="020B0502040204020203" charset="-122"/>
              </a:rPr>
              <a:t>，</a:t>
            </a:r>
            <a:endParaRPr lang="en-US" altLang="zh-CN" sz="2400" spc="300" dirty="0" smtClean="0">
              <a:latin typeface="微软雅黑 Light" panose="020B0502040204020203" charset="-122"/>
              <a:ea typeface="微软雅黑 Light" panose="020B0502040204020203" charset="-122"/>
            </a:endParaRPr>
          </a:p>
          <a:p>
            <a:pPr marL="800100" lvl="1" indent="-342900">
              <a:buFont typeface="Arial" panose="020B0604020202020204" pitchFamily="34" charset="0"/>
              <a:buChar char="•"/>
            </a:pPr>
            <a:r>
              <a:rPr lang="zh-CN" altLang="en-US" sz="2400" spc="300" dirty="0" smtClean="0">
                <a:latin typeface="微软雅黑 Light" panose="020B0502040204020203" charset="-122"/>
                <a:ea typeface="微软雅黑 Light" panose="020B0502040204020203" charset="-122"/>
              </a:rPr>
              <a:t>增加</a:t>
            </a:r>
            <a:r>
              <a:rPr lang="en-US" altLang="zh-CN" sz="2400" spc="300" dirty="0">
                <a:latin typeface="微软雅黑 Light" panose="020B0502040204020203" charset="-122"/>
                <a:ea typeface="微软雅黑 Light" panose="020B0502040204020203" charset="-122"/>
              </a:rPr>
              <a:t>CPU</a:t>
            </a:r>
            <a:r>
              <a:rPr lang="zh-CN" altLang="en-US" sz="2400" spc="300" dirty="0">
                <a:latin typeface="微软雅黑 Light" panose="020B0502040204020203" charset="-122"/>
                <a:ea typeface="微软雅黑 Light" panose="020B0502040204020203" charset="-122"/>
              </a:rPr>
              <a:t>的内核数，而主频一般在</a:t>
            </a:r>
            <a:r>
              <a:rPr lang="en-US" altLang="zh-CN" sz="2400" spc="300" dirty="0">
                <a:latin typeface="微软雅黑 Light" panose="020B0502040204020203" charset="-122"/>
                <a:ea typeface="微软雅黑 Light" panose="020B0502040204020203" charset="-122"/>
              </a:rPr>
              <a:t>1</a:t>
            </a:r>
            <a:r>
              <a:rPr lang="zh-CN" altLang="en-US" sz="2400" spc="300" dirty="0">
                <a:latin typeface="微软雅黑 Light" panose="020B0502040204020203" charset="-122"/>
                <a:ea typeface="微软雅黑 Light" panose="020B0502040204020203" charset="-122"/>
              </a:rPr>
              <a:t>～</a:t>
            </a:r>
            <a:r>
              <a:rPr lang="en-US" altLang="zh-CN" sz="2400" spc="300" dirty="0">
                <a:latin typeface="微软雅黑 Light" panose="020B0502040204020203" charset="-122"/>
                <a:ea typeface="微软雅黑 Light" panose="020B0502040204020203" charset="-122"/>
              </a:rPr>
              <a:t>3GHz</a:t>
            </a:r>
            <a:r>
              <a:rPr lang="zh-CN" altLang="en-US" sz="2400" spc="300" dirty="0">
                <a:latin typeface="微软雅黑 Light" panose="020B0502040204020203" charset="-122"/>
                <a:ea typeface="微软雅黑 Light" panose="020B0502040204020203" charset="-122"/>
              </a:rPr>
              <a:t>。</a:t>
            </a:r>
          </a:p>
          <a:p>
            <a:pPr indent="457200" fontAlgn="auto">
              <a:spcBef>
                <a:spcPts val="0"/>
              </a:spcBef>
              <a:spcAft>
                <a:spcPts val="0"/>
              </a:spcAft>
            </a:pPr>
            <a:r>
              <a:rPr lang="zh-CN" altLang="en-US" sz="2400" spc="300" dirty="0">
                <a:solidFill>
                  <a:srgbClr val="FF0000"/>
                </a:solidFill>
                <a:latin typeface="微软雅黑 Light" panose="020B0502040204020203" charset="-122"/>
                <a:ea typeface="微软雅黑 Light" panose="020B0502040204020203" charset="-122"/>
              </a:rPr>
              <a:t>内核数能无限提升吗？</a:t>
            </a:r>
          </a:p>
          <a:p>
            <a:pPr marL="342900" indent="-342900">
              <a:spcBef>
                <a:spcPts val="600"/>
              </a:spcBef>
              <a:spcAft>
                <a:spcPts val="600"/>
              </a:spcAft>
              <a:buFont typeface="Arial" panose="020B0604020202020204" pitchFamily="34" charset="0"/>
              <a:buChar char="•"/>
            </a:pPr>
            <a:endParaRPr lang="zh-CN" altLang="en-US" sz="2400" spc="300" dirty="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endParaRPr lang="zh-CN" altLang="en-US" sz="2400" spc="300" dirty="0">
              <a:solidFill>
                <a:schemeClr val="tx1"/>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2.6 </a:t>
            </a:r>
            <a:r>
              <a:rPr lang="zh-CN" altLang="en-US" dirty="0" smtClean="0"/>
              <a:t>并行</a:t>
            </a:r>
            <a:endParaRPr lang="zh-CN" altLang="en-US" dirty="0"/>
          </a:p>
        </p:txBody>
      </p:sp>
      <p:sp>
        <p:nvSpPr>
          <p:cNvPr id="3" name="文本框 3"/>
          <p:cNvSpPr txBox="1"/>
          <p:nvPr/>
        </p:nvSpPr>
        <p:spPr>
          <a:xfrm>
            <a:off x="658883" y="1088788"/>
            <a:ext cx="11125200" cy="2923877"/>
          </a:xfrm>
          <a:prstGeom prst="rect">
            <a:avLst/>
          </a:prstGeom>
          <a:noFill/>
        </p:spPr>
        <p:txBody>
          <a:bodyPr wrap="square" rtlCol="0">
            <a:spAutoFit/>
            <a:scene3d>
              <a:camera prst="orthographicFront"/>
              <a:lightRig rig="threePt" dir="t"/>
            </a:scene3d>
          </a:bodyPr>
          <a:lstStyle/>
          <a:p>
            <a:pPr marL="342900" indent="-342900" fontAlgn="auto">
              <a:spcBef>
                <a:spcPts val="600"/>
              </a:spcBef>
              <a:spcAft>
                <a:spcPts val="600"/>
              </a:spcAft>
              <a:buFont typeface="Arial" panose="020B0604020202020204" pitchFamily="34" charset="0"/>
              <a:buChar char="•"/>
            </a:pPr>
            <a:r>
              <a:rPr lang="en-US" altLang="zh-CN" sz="2400" spc="300" dirty="0" smtClean="0">
                <a:latin typeface="微软雅黑 Light" panose="020B0502040204020203" charset="-122"/>
                <a:ea typeface="微软雅黑 Light" panose="020B0502040204020203" charset="-122"/>
              </a:rPr>
              <a:t>SISD:</a:t>
            </a:r>
            <a:r>
              <a:rPr lang="zh-CN" altLang="en-US" sz="2400" spc="300" dirty="0" smtClean="0">
                <a:latin typeface="微软雅黑 Light" panose="020B0502040204020203" charset="-122"/>
                <a:ea typeface="微软雅黑 Light" panose="020B0502040204020203" charset="-122"/>
              </a:rPr>
              <a:t>指令顺序执行，一次一条，每条指令可能需要多个时钟周期。</a:t>
            </a:r>
            <a:r>
              <a:rPr lang="en-US" altLang="zh-CN" sz="2400" spc="300" dirty="0" smtClean="0">
                <a:latin typeface="微软雅黑 Light" panose="020B0502040204020203" charset="-122"/>
                <a:ea typeface="微软雅黑 Light" panose="020B0502040204020203" charset="-122"/>
              </a:rPr>
              <a:t>CPU</a:t>
            </a:r>
            <a:r>
              <a:rPr lang="zh-CN" altLang="en-US" sz="2400" spc="300" dirty="0" smtClean="0">
                <a:latin typeface="微软雅黑 Light" panose="020B0502040204020203" charset="-122"/>
                <a:ea typeface="微软雅黑 Light" panose="020B0502040204020203" charset="-122"/>
              </a:rPr>
              <a:t>资源无法充分利用。</a:t>
            </a:r>
            <a:endParaRPr lang="en-US" altLang="zh-CN" sz="2400" spc="300" dirty="0" smtClean="0">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r>
              <a:rPr lang="zh-CN" altLang="en-US" sz="2400" spc="300" dirty="0">
                <a:solidFill>
                  <a:srgbClr val="FF0000"/>
                </a:solidFill>
                <a:latin typeface="微软雅黑 Light" panose="020B0502040204020203" charset="-122"/>
                <a:ea typeface="微软雅黑 Light" panose="020B0502040204020203" charset="-122"/>
              </a:rPr>
              <a:t>多</a:t>
            </a:r>
            <a:r>
              <a:rPr lang="zh-CN" altLang="en-US" sz="2400" spc="300" dirty="0" smtClean="0">
                <a:solidFill>
                  <a:srgbClr val="FF0000"/>
                </a:solidFill>
                <a:latin typeface="微软雅黑 Light" panose="020B0502040204020203" charset="-122"/>
                <a:ea typeface="微软雅黑 Light" panose="020B0502040204020203" charset="-122"/>
              </a:rPr>
              <a:t>指令调度，并行运行，提高资源利用率，提高速度。</a:t>
            </a:r>
            <a:endParaRPr lang="en-US" altLang="zh-CN" sz="2400" spc="300" dirty="0" smtClean="0">
              <a:solidFill>
                <a:srgbClr val="FF0000"/>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r>
              <a:rPr lang="en-US" altLang="zh-CN" sz="2400" spc="300" dirty="0" smtClean="0">
                <a:solidFill>
                  <a:srgbClr val="FF0000"/>
                </a:solidFill>
                <a:latin typeface="微软雅黑 Light" panose="020B0502040204020203" charset="-122"/>
                <a:ea typeface="微软雅黑 Light" panose="020B0502040204020203" charset="-122"/>
              </a:rPr>
              <a:t>CPU</a:t>
            </a:r>
            <a:r>
              <a:rPr lang="zh-CN" altLang="en-US" sz="2400" spc="300" dirty="0">
                <a:solidFill>
                  <a:srgbClr val="FF0000"/>
                </a:solidFill>
                <a:latin typeface="微软雅黑 Light" panose="020B0502040204020203" charset="-122"/>
                <a:ea typeface="微软雅黑 Light" panose="020B0502040204020203" charset="-122"/>
              </a:rPr>
              <a:t>层次</a:t>
            </a:r>
            <a:r>
              <a:rPr lang="zh-CN" altLang="en-US" sz="2400" spc="300" dirty="0" smtClean="0">
                <a:solidFill>
                  <a:srgbClr val="FF0000"/>
                </a:solidFill>
                <a:latin typeface="微软雅黑 Light" panose="020B0502040204020203" charset="-122"/>
                <a:ea typeface="微软雅黑 Light" panose="020B0502040204020203" charset="-122"/>
              </a:rPr>
              <a:t>并行的三种实现方式：指令级并行、线程级并行及数据并行。</a:t>
            </a:r>
            <a:endParaRPr lang="zh-CN" altLang="en-US" sz="2400" spc="300" dirty="0">
              <a:solidFill>
                <a:srgbClr val="FF0000"/>
              </a:solidFill>
              <a:latin typeface="微软雅黑 Light" panose="020B0502040204020203" charset="-122"/>
              <a:ea typeface="微软雅黑 Light" panose="020B0502040204020203" charset="-122"/>
            </a:endParaRPr>
          </a:p>
          <a:p>
            <a:pPr marL="342900" indent="-342900">
              <a:spcBef>
                <a:spcPts val="600"/>
              </a:spcBef>
              <a:spcAft>
                <a:spcPts val="600"/>
              </a:spcAft>
              <a:buFont typeface="Arial" panose="020B0604020202020204" pitchFamily="34" charset="0"/>
              <a:buChar char="•"/>
            </a:pPr>
            <a:endParaRPr lang="zh-CN" altLang="en-US" sz="2400" spc="300" dirty="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endParaRPr lang="zh-CN" altLang="en-US" sz="2400" spc="300" dirty="0">
              <a:solidFill>
                <a:schemeClr val="tx1"/>
              </a:solidFill>
              <a:latin typeface="微软雅黑 Light" panose="020B0502040204020203" charset="-122"/>
              <a:ea typeface="微软雅黑 Light" panose="020B0502040204020203" charset="-122"/>
            </a:endParaRPr>
          </a:p>
        </p:txBody>
      </p:sp>
    </p:spTree>
    <p:extLst>
      <p:ext uri="{BB962C8B-B14F-4D97-AF65-F5344CB8AC3E}">
        <p14:creationId xmlns:p14="http://schemas.microsoft.com/office/powerpoint/2010/main" val="12194117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317500"/>
            <a:ext cx="3954600" cy="604455"/>
          </a:xfrm>
        </p:spPr>
        <p:txBody>
          <a:bodyPr/>
          <a:lstStyle/>
          <a:p>
            <a:r>
              <a:rPr lang="en-US" altLang="zh-CN" dirty="0"/>
              <a:t>2.6.1 </a:t>
            </a:r>
            <a:r>
              <a:rPr lang="zh-CN" altLang="en-US" dirty="0"/>
              <a:t>指令级并行</a:t>
            </a:r>
          </a:p>
        </p:txBody>
      </p:sp>
      <p:sp>
        <p:nvSpPr>
          <p:cNvPr id="4" name="文本框 3"/>
          <p:cNvSpPr txBox="1"/>
          <p:nvPr/>
        </p:nvSpPr>
        <p:spPr>
          <a:xfrm>
            <a:off x="825995" y="1348315"/>
            <a:ext cx="10724848" cy="3570208"/>
          </a:xfrm>
          <a:prstGeom prst="rect">
            <a:avLst/>
          </a:prstGeom>
          <a:noFill/>
        </p:spPr>
        <p:txBody>
          <a:bodyPr wrap="square" rtlCol="0">
            <a:spAutoFit/>
            <a:scene3d>
              <a:camera prst="orthographicFront"/>
              <a:lightRig rig="threePt" dir="t"/>
            </a:scene3d>
          </a:bodyPr>
          <a:lstStyle/>
          <a:p>
            <a:pPr indent="457200" fontAlgn="auto">
              <a:spcBef>
                <a:spcPts val="600"/>
              </a:spcBef>
              <a:spcAft>
                <a:spcPts val="600"/>
              </a:spcAft>
            </a:pPr>
            <a:r>
              <a:rPr sz="2800" spc="300" dirty="0" smtClean="0">
                <a:solidFill>
                  <a:schemeClr val="tx1"/>
                </a:solidFill>
                <a:latin typeface="微软雅黑 Light" panose="020B0502040204020203" charset="-122"/>
                <a:ea typeface="微软雅黑 Light" panose="020B0502040204020203" charset="-122"/>
              </a:rPr>
              <a:t>Instruction-Level </a:t>
            </a:r>
            <a:r>
              <a:rPr sz="2800" spc="300" dirty="0" err="1" smtClean="0">
                <a:solidFill>
                  <a:schemeClr val="tx1"/>
                </a:solidFill>
                <a:latin typeface="微软雅黑 Light" panose="020B0502040204020203" charset="-122"/>
                <a:ea typeface="微软雅黑 Light" panose="020B0502040204020203" charset="-122"/>
              </a:rPr>
              <a:t>Parallelism，ILP</a:t>
            </a:r>
            <a:endParaRPr lang="en-US" sz="2800" spc="300" dirty="0" smtClean="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sz="2800" spc="300" dirty="0" smtClean="0">
                <a:solidFill>
                  <a:srgbClr val="FF0000"/>
                </a:solidFill>
                <a:latin typeface="微软雅黑 Light" panose="020B0502040204020203" charset="-122"/>
                <a:ea typeface="微软雅黑 Light" panose="020B0502040204020203" charset="-122"/>
              </a:rPr>
              <a:t>目的</a:t>
            </a:r>
            <a:r>
              <a:rPr lang="zh-CN" altLang="en-US" sz="2800" spc="300" dirty="0" smtClean="0">
                <a:latin typeface="微软雅黑 Light" panose="020B0502040204020203" charset="-122"/>
                <a:ea typeface="微软雅黑 Light" panose="020B0502040204020203" charset="-122"/>
              </a:rPr>
              <a:t>：</a:t>
            </a:r>
            <a:r>
              <a:rPr lang="zh-CN" sz="2800" b="1" spc="300" dirty="0" smtClean="0">
                <a:solidFill>
                  <a:schemeClr val="tx1"/>
                </a:solidFill>
                <a:latin typeface="微软雅黑 Light" panose="020B0502040204020203" charset="-122"/>
                <a:ea typeface="微软雅黑 Light" panose="020B0502040204020203" charset="-122"/>
              </a:rPr>
              <a:t>让</a:t>
            </a:r>
            <a:r>
              <a:rPr lang="en-US" altLang="zh-CN" sz="2800" b="1" spc="300" dirty="0">
                <a:solidFill>
                  <a:schemeClr val="tx1"/>
                </a:solidFill>
                <a:latin typeface="微软雅黑 Light" panose="020B0502040204020203" charset="-122"/>
                <a:ea typeface="微软雅黑 Light" panose="020B0502040204020203" charset="-122"/>
              </a:rPr>
              <a:t>cpu</a:t>
            </a:r>
            <a:r>
              <a:rPr lang="zh-CN" altLang="en-US" sz="2800" b="1" spc="300" dirty="0">
                <a:solidFill>
                  <a:schemeClr val="tx1"/>
                </a:solidFill>
                <a:latin typeface="微软雅黑 Light" panose="020B0502040204020203" charset="-122"/>
                <a:ea typeface="微软雅黑 Light" panose="020B0502040204020203" charset="-122"/>
              </a:rPr>
              <a:t>在同一时刻并行执行多条</a:t>
            </a:r>
            <a:r>
              <a:rPr lang="zh-CN" altLang="en-US" sz="2800" b="1" spc="300" dirty="0" smtClean="0">
                <a:solidFill>
                  <a:schemeClr val="tx1"/>
                </a:solidFill>
                <a:latin typeface="微软雅黑 Light" panose="020B0502040204020203" charset="-122"/>
                <a:ea typeface="微软雅黑 Light" panose="020B0502040204020203" charset="-122"/>
              </a:rPr>
              <a:t>指令</a:t>
            </a:r>
            <a:endParaRPr lang="en-US" altLang="zh-CN" sz="2800" b="1" spc="300" dirty="0" smtClean="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800" spc="300" dirty="0" smtClean="0">
                <a:solidFill>
                  <a:srgbClr val="FF0000"/>
                </a:solidFill>
                <a:latin typeface="微软雅黑 Light" panose="020B0502040204020203" charset="-122"/>
                <a:ea typeface="微软雅黑 Light" panose="020B0502040204020203" charset="-122"/>
              </a:rPr>
              <a:t>基本原理</a:t>
            </a:r>
            <a:r>
              <a:rPr lang="zh-CN" altLang="en-US" sz="2800" spc="300" dirty="0" smtClean="0">
                <a:solidFill>
                  <a:schemeClr val="tx1"/>
                </a:solidFill>
                <a:latin typeface="微软雅黑 Light" panose="020B0502040204020203" charset="-122"/>
                <a:ea typeface="微软雅黑 Light" panose="020B0502040204020203" charset="-122"/>
              </a:rPr>
              <a:t>：指令不相关</a:t>
            </a:r>
            <a:r>
              <a:rPr lang="zh-CN" altLang="en-US" sz="2800" spc="300" dirty="0">
                <a:solidFill>
                  <a:schemeClr val="tx1"/>
                </a:solidFill>
                <a:latin typeface="微软雅黑 Light" panose="020B0502040204020203" charset="-122"/>
                <a:ea typeface="微软雅黑 Light" panose="020B0502040204020203" charset="-122"/>
              </a:rPr>
              <a:t>时</a:t>
            </a:r>
            <a:r>
              <a:rPr lang="zh-CN" altLang="en-US" sz="2800" spc="300" dirty="0" smtClean="0">
                <a:solidFill>
                  <a:schemeClr val="tx1"/>
                </a:solidFill>
                <a:latin typeface="微软雅黑 Light" panose="020B0502040204020203" charset="-122"/>
                <a:ea typeface="微软雅黑 Light" panose="020B0502040204020203" charset="-122"/>
              </a:rPr>
              <a:t>，可以</a:t>
            </a:r>
            <a:r>
              <a:rPr lang="zh-CN" altLang="en-US" sz="2800" spc="300" dirty="0">
                <a:solidFill>
                  <a:schemeClr val="tx1"/>
                </a:solidFill>
                <a:latin typeface="微软雅黑 Light" panose="020B0502040204020203" charset="-122"/>
                <a:ea typeface="微软雅黑 Light" panose="020B0502040204020203" charset="-122"/>
              </a:rPr>
              <a:t>重叠起来并行</a:t>
            </a:r>
            <a:r>
              <a:rPr lang="zh-CN" altLang="en-US" sz="2800" spc="300" dirty="0" smtClean="0">
                <a:solidFill>
                  <a:schemeClr val="tx1"/>
                </a:solidFill>
                <a:latin typeface="微软雅黑 Light" panose="020B0502040204020203" charset="-122"/>
                <a:ea typeface="微软雅黑 Light" panose="020B0502040204020203" charset="-122"/>
              </a:rPr>
              <a:t>执行</a:t>
            </a:r>
            <a:endParaRPr lang="en-US" altLang="zh-CN" sz="2800" spc="300" dirty="0" smtClean="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800" spc="300" dirty="0" smtClean="0">
                <a:solidFill>
                  <a:schemeClr val="tx1"/>
                </a:solidFill>
                <a:latin typeface="微软雅黑 Light" panose="020B0502040204020203" charset="-122"/>
                <a:ea typeface="微软雅黑 Light" panose="020B0502040204020203" charset="-122"/>
              </a:rPr>
              <a:t>例：Intel </a:t>
            </a:r>
            <a:r>
              <a:rPr lang="zh-CN" altLang="en-US" sz="2800" spc="300" dirty="0">
                <a:solidFill>
                  <a:schemeClr val="tx1"/>
                </a:solidFill>
                <a:latin typeface="微软雅黑 Light" panose="020B0502040204020203" charset="-122"/>
                <a:ea typeface="微软雅黑 Light" panose="020B0502040204020203" charset="-122"/>
              </a:rPr>
              <a:t>Pentium、Pentium Pro和PentiumⅡ处理器分别采用了两条和三条独立的指令流水线，每条流水线平均在一个时钟周期内执行一条指令，因而它们</a:t>
            </a:r>
            <a:r>
              <a:rPr lang="zh-CN" altLang="en-US" sz="2800" spc="300" dirty="0">
                <a:solidFill>
                  <a:srgbClr val="FF0000"/>
                </a:solidFill>
                <a:latin typeface="微软雅黑 Light" panose="020B0502040204020203" charset="-122"/>
                <a:ea typeface="微软雅黑 Light" panose="020B0502040204020203" charset="-122"/>
              </a:rPr>
              <a:t>平均一个时钟周期可分别执行2条和3条</a:t>
            </a:r>
            <a:r>
              <a:rPr lang="zh-CN" altLang="en-US" sz="2800" spc="300" dirty="0" smtClean="0">
                <a:solidFill>
                  <a:srgbClr val="FF0000"/>
                </a:solidFill>
                <a:latin typeface="微软雅黑 Light" panose="020B0502040204020203" charset="-122"/>
                <a:ea typeface="微软雅黑 Light" panose="020B0502040204020203" charset="-122"/>
              </a:rPr>
              <a:t>指令</a:t>
            </a:r>
            <a:r>
              <a:rPr lang="zh-CN" altLang="en-US" sz="2800" spc="300" dirty="0" smtClean="0">
                <a:solidFill>
                  <a:schemeClr val="tx1"/>
                </a:solidFill>
                <a:latin typeface="微软雅黑 Light" panose="020B0502040204020203" charset="-122"/>
                <a:ea typeface="微软雅黑 Light" panose="020B0502040204020203" charset="-122"/>
              </a:rPr>
              <a:t>。</a:t>
            </a:r>
            <a:endParaRPr lang="zh-CN" altLang="en-US" sz="2800" spc="300" dirty="0">
              <a:solidFill>
                <a:schemeClr val="tx1"/>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317500"/>
            <a:ext cx="3776800" cy="604455"/>
          </a:xfrm>
        </p:spPr>
        <p:txBody>
          <a:bodyPr/>
          <a:lstStyle/>
          <a:p>
            <a:r>
              <a:rPr lang="en-US" altLang="zh-CN" dirty="0"/>
              <a:t>2.6.2 </a:t>
            </a:r>
            <a:r>
              <a:rPr lang="zh-CN" altLang="en-US" dirty="0"/>
              <a:t>线程级并行</a:t>
            </a:r>
          </a:p>
        </p:txBody>
      </p:sp>
      <p:graphicFrame>
        <p:nvGraphicFramePr>
          <p:cNvPr id="7" name="对象 6"/>
          <p:cNvGraphicFramePr/>
          <p:nvPr>
            <p:extLst>
              <p:ext uri="{D42A27DB-BD31-4B8C-83A1-F6EECF244321}">
                <p14:modId xmlns:p14="http://schemas.microsoft.com/office/powerpoint/2010/main" val="1459968258"/>
              </p:ext>
            </p:extLst>
          </p:nvPr>
        </p:nvGraphicFramePr>
        <p:xfrm>
          <a:off x="3975100" y="619727"/>
          <a:ext cx="8044180" cy="5024755"/>
        </p:xfrm>
        <a:graphic>
          <a:graphicData uri="http://schemas.openxmlformats.org/presentationml/2006/ole">
            <mc:AlternateContent xmlns:mc="http://schemas.openxmlformats.org/markup-compatibility/2006">
              <mc:Choice xmlns:v="urn:schemas-microsoft-com:vml" Requires="v">
                <p:oleObj spid="_x0000_s10270" r:id="rId3" imgW="6872605" imgH="4486275" progId="Paint.Picture">
                  <p:embed/>
                </p:oleObj>
              </mc:Choice>
              <mc:Fallback>
                <p:oleObj r:id="rId3" imgW="6872605" imgH="4486275" progId="Paint.Picture">
                  <p:embed/>
                  <p:pic>
                    <p:nvPicPr>
                      <p:cNvPr id="0" name=""/>
                      <p:cNvPicPr/>
                      <p:nvPr/>
                    </p:nvPicPr>
                    <p:blipFill>
                      <a:blip r:embed="rId4"/>
                      <a:stretch>
                        <a:fillRect/>
                      </a:stretch>
                    </p:blipFill>
                    <p:spPr>
                      <a:xfrm>
                        <a:off x="3975100" y="619727"/>
                        <a:ext cx="8044180" cy="5024755"/>
                      </a:xfrm>
                      <a:prstGeom prst="rect">
                        <a:avLst/>
                      </a:prstGeom>
                    </p:spPr>
                  </p:pic>
                </p:oleObj>
              </mc:Fallback>
            </mc:AlternateContent>
          </a:graphicData>
        </a:graphic>
      </p:graphicFrame>
      <p:sp>
        <p:nvSpPr>
          <p:cNvPr id="8" name="文本框 7"/>
          <p:cNvSpPr txBox="1"/>
          <p:nvPr/>
        </p:nvSpPr>
        <p:spPr>
          <a:xfrm>
            <a:off x="225182" y="2125335"/>
            <a:ext cx="3773612" cy="3539430"/>
          </a:xfrm>
          <a:prstGeom prst="rect">
            <a:avLst/>
          </a:prstGeom>
          <a:solidFill>
            <a:schemeClr val="accent6">
              <a:lumMod val="40000"/>
              <a:lumOff val="60000"/>
            </a:schemeClr>
          </a:solidFill>
          <a:ln w="38100">
            <a:noFill/>
          </a:ln>
        </p:spPr>
        <p:txBody>
          <a:bodyPr wrap="square" rtlCol="0">
            <a:spAutoFit/>
          </a:bodyPr>
          <a:lstStyle/>
          <a:p>
            <a:r>
              <a:rPr lang="zh-CN" altLang="en-US" sz="3200" dirty="0" smtClean="0"/>
              <a:t>实现</a:t>
            </a:r>
            <a:r>
              <a:rPr lang="en-US" altLang="zh-CN" sz="3200" dirty="0" smtClean="0"/>
              <a:t>CPU </a:t>
            </a:r>
            <a:r>
              <a:rPr lang="zh-CN" altLang="en-US" sz="3200" dirty="0" smtClean="0"/>
              <a:t>线程级并行的基础是</a:t>
            </a:r>
            <a:r>
              <a:rPr lang="en-US" altLang="zh-CN" sz="3200" dirty="0" smtClean="0"/>
              <a:t>CPU</a:t>
            </a:r>
            <a:r>
              <a:rPr lang="zh-CN" altLang="en-US" sz="3200" dirty="0" smtClean="0"/>
              <a:t>具有多个物理内核，</a:t>
            </a:r>
            <a:endParaRPr lang="en-US" altLang="zh-CN" sz="3200" dirty="0" smtClean="0"/>
          </a:p>
          <a:p>
            <a:r>
              <a:rPr lang="zh-CN" altLang="en-US" sz="3200" dirty="0" smtClean="0"/>
              <a:t>每个核执行一个独立线程，实现多线程并行，被称为多核技术</a:t>
            </a:r>
            <a:endParaRPr lang="zh-CN" altLang="en-US" sz="3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317500"/>
            <a:ext cx="3776800" cy="604455"/>
          </a:xfrm>
        </p:spPr>
        <p:txBody>
          <a:bodyPr/>
          <a:lstStyle/>
          <a:p>
            <a:r>
              <a:rPr lang="en-US" altLang="zh-CN" dirty="0"/>
              <a:t>2.6.2 </a:t>
            </a:r>
            <a:r>
              <a:rPr lang="zh-CN" altLang="en-US" dirty="0"/>
              <a:t>线程级并行</a:t>
            </a:r>
          </a:p>
        </p:txBody>
      </p:sp>
      <p:sp>
        <p:nvSpPr>
          <p:cNvPr id="4" name="矩形 3"/>
          <p:cNvSpPr/>
          <p:nvPr/>
        </p:nvSpPr>
        <p:spPr>
          <a:xfrm>
            <a:off x="6870064" y="1647190"/>
            <a:ext cx="5321936" cy="4423410"/>
          </a:xfrm>
          <a:prstGeom prst="rect">
            <a:avLst/>
          </a:prstGeom>
        </p:spPr>
        <p:txBody>
          <a:bodyPr wrap="square">
            <a:spAutoFit/>
          </a:bodyPr>
          <a:lstStyle/>
          <a:p>
            <a:pPr fontAlgn="auto">
              <a:lnSpc>
                <a:spcPct val="100000"/>
              </a:lnSpc>
              <a:spcBef>
                <a:spcPts val="0"/>
              </a:spcBef>
              <a:spcAft>
                <a:spcPts val="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Light" panose="020B0502040204020203" charset="-122"/>
                <a:ea typeface="微软雅黑 Light" panose="020B0502040204020203" charset="-122"/>
              </a:rPr>
              <a:t>采用超线程即是在同一时间里，应用程序可以使用芯片的不同部分，提高芯片利用率。单线程芯片在任一时刻只能够对一个线程进行操作，CPU内部资源无法充分利用，而超线程技术可以使芯片同时进行多线程处理，这些线程可以同时使用不同的资源，或者象流水线一样轮流使用相同的资源，从而充分利用CPU内部资源。</a:t>
            </a:r>
          </a:p>
          <a:p>
            <a:pPr fontAlgn="auto">
              <a:lnSpc>
                <a:spcPct val="100000"/>
              </a:lnSpc>
              <a:spcBef>
                <a:spcPts val="0"/>
              </a:spcBef>
              <a:spcAft>
                <a:spcPts val="0"/>
              </a:spcAft>
            </a:pPr>
            <a:r>
              <a:rPr lang="zh-CN" altLang="en-US" sz="2000" spc="300" dirty="0">
                <a:solidFill>
                  <a:schemeClr val="tx1"/>
                </a:solidFill>
                <a:latin typeface="微软雅黑 Light" panose="020B0502040204020203" charset="-122"/>
                <a:ea typeface="微软雅黑 Light" panose="020B0502040204020203" charset="-122"/>
                <a:sym typeface="+mn-ea"/>
              </a:rPr>
              <a:t>     例如图中所示，若两个逻辑内核都需要用到处理器的同一个组件，那么一个线程必须要等待。</a:t>
            </a:r>
            <a:r>
              <a:rPr lang="zh-CN" altLang="en-US" sz="2000" spc="300" dirty="0" smtClean="0">
                <a:solidFill>
                  <a:schemeClr val="tx1"/>
                </a:solidFill>
                <a:latin typeface="微软雅黑 Light" panose="020B0502040204020203" charset="-122"/>
                <a:ea typeface="微软雅黑 Light" panose="020B0502040204020203" charset="-122"/>
                <a:sym typeface="+mn-ea"/>
              </a:rPr>
              <a:t>而超</a:t>
            </a:r>
            <a:r>
              <a:rPr lang="zh-CN" altLang="en-US" sz="2000" spc="300" dirty="0">
                <a:solidFill>
                  <a:schemeClr val="tx1"/>
                </a:solidFill>
                <a:latin typeface="微软雅黑 Light" panose="020B0502040204020203" charset="-122"/>
                <a:ea typeface="微软雅黑 Light" panose="020B0502040204020203" charset="-122"/>
                <a:sym typeface="+mn-ea"/>
              </a:rPr>
              <a:t>线程</a:t>
            </a:r>
            <a:r>
              <a:rPr lang="zh-CN" altLang="en-US" sz="2000" spc="300" dirty="0" smtClean="0">
                <a:solidFill>
                  <a:schemeClr val="tx1"/>
                </a:solidFill>
                <a:latin typeface="微软雅黑 Light" panose="020B0502040204020203" charset="-122"/>
                <a:ea typeface="微软雅黑 Light" panose="020B0502040204020203" charset="-122"/>
                <a:sym typeface="+mn-ea"/>
              </a:rPr>
              <a:t>技术通过</a:t>
            </a:r>
            <a:r>
              <a:rPr lang="zh-CN" altLang="en-US" sz="2000" spc="300" dirty="0">
                <a:solidFill>
                  <a:schemeClr val="tx1"/>
                </a:solidFill>
                <a:latin typeface="微软雅黑 Light" panose="020B0502040204020203" charset="-122"/>
                <a:ea typeface="微软雅黑 Light" panose="020B0502040204020203" charset="-122"/>
                <a:sym typeface="+mn-ea"/>
              </a:rPr>
              <a:t>并行执行两个线程，从而提升单内核处理器的资源利用效率。</a:t>
            </a:r>
          </a:p>
        </p:txBody>
      </p:sp>
      <p:sp>
        <p:nvSpPr>
          <p:cNvPr id="5" name="文本框 7"/>
          <p:cNvSpPr txBox="1"/>
          <p:nvPr/>
        </p:nvSpPr>
        <p:spPr>
          <a:xfrm>
            <a:off x="6870065" y="817245"/>
            <a:ext cx="4798060" cy="82994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超线程（Hyper-Threading，HT）技术</a:t>
            </a:r>
          </a:p>
        </p:txBody>
      </p:sp>
      <p:cxnSp>
        <p:nvCxnSpPr>
          <p:cNvPr id="6" name="直接连接符 5"/>
          <p:cNvCxnSpPr/>
          <p:nvPr/>
        </p:nvCxnSpPr>
        <p:spPr>
          <a:xfrm>
            <a:off x="6980552" y="164705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3" name="图片 2" descr="微信图片_20201121111737"/>
          <p:cNvPicPr>
            <a:picLocks noChangeAspect="1"/>
          </p:cNvPicPr>
          <p:nvPr/>
        </p:nvPicPr>
        <p:blipFill>
          <a:blip r:embed="rId3"/>
          <a:stretch>
            <a:fillRect/>
          </a:stretch>
        </p:blipFill>
        <p:spPr>
          <a:xfrm>
            <a:off x="-1" y="2286000"/>
            <a:ext cx="6870065" cy="3324070"/>
          </a:xfrm>
          <a:prstGeom prst="rect">
            <a:avLst/>
          </a:prstGeom>
        </p:spPr>
      </p:pic>
      <p:sp>
        <p:nvSpPr>
          <p:cNvPr id="7" name="文本框 6"/>
          <p:cNvSpPr txBox="1"/>
          <p:nvPr/>
        </p:nvSpPr>
        <p:spPr>
          <a:xfrm>
            <a:off x="2505800" y="6008478"/>
            <a:ext cx="5181227" cy="584775"/>
          </a:xfrm>
          <a:prstGeom prst="rect">
            <a:avLst/>
          </a:prstGeom>
          <a:solidFill>
            <a:schemeClr val="accent6">
              <a:lumMod val="40000"/>
              <a:lumOff val="60000"/>
            </a:schemeClr>
          </a:solidFill>
          <a:ln w="38100">
            <a:noFill/>
          </a:ln>
        </p:spPr>
        <p:txBody>
          <a:bodyPr wrap="none" rtlCol="0">
            <a:spAutoFit/>
          </a:bodyPr>
          <a:lstStyle/>
          <a:p>
            <a:r>
              <a:rPr lang="zh-CN" altLang="en-US" sz="3200" dirty="0"/>
              <a:t>单</a:t>
            </a:r>
            <a:r>
              <a:rPr lang="zh-CN" altLang="en-US" sz="3200" dirty="0" smtClean="0"/>
              <a:t>个核多线程？超线程技术</a:t>
            </a:r>
            <a:endParaRPr lang="zh-CN" altLang="en-US" sz="3200" dirty="0"/>
          </a:p>
        </p:txBody>
      </p:sp>
    </p:spTree>
    <p:extLst>
      <p:ext uri="{BB962C8B-B14F-4D97-AF65-F5344CB8AC3E}">
        <p14:creationId xmlns:p14="http://schemas.microsoft.com/office/powerpoint/2010/main" val="199175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7307580" cy="511175"/>
          </a:xfrm>
        </p:spPr>
        <p:txBody>
          <a:bodyPr/>
          <a:lstStyle/>
          <a:p>
            <a:r>
              <a:rPr lang="en-US" altLang="zh-CN" dirty="0"/>
              <a:t>2.6.3 </a:t>
            </a:r>
            <a:r>
              <a:rPr lang="zh-CN" altLang="en-US" dirty="0"/>
              <a:t>数据并行和</a:t>
            </a:r>
            <a:r>
              <a:rPr lang="en-US" altLang="zh-CN" dirty="0"/>
              <a:t>SIMD</a:t>
            </a:r>
            <a:r>
              <a:rPr lang="zh-CN" altLang="en-US" dirty="0"/>
              <a:t>指令集合</a:t>
            </a:r>
          </a:p>
        </p:txBody>
      </p:sp>
      <p:sp>
        <p:nvSpPr>
          <p:cNvPr id="4" name="文本框 3"/>
          <p:cNvSpPr txBox="1"/>
          <p:nvPr/>
        </p:nvSpPr>
        <p:spPr>
          <a:xfrm>
            <a:off x="546594" y="1437215"/>
            <a:ext cx="11124705" cy="4770537"/>
          </a:xfrm>
          <a:prstGeom prst="rect">
            <a:avLst/>
          </a:prstGeom>
          <a:noFill/>
        </p:spPr>
        <p:txBody>
          <a:bodyPr wrap="square" rtlCol="0">
            <a:spAutoFit/>
            <a:scene3d>
              <a:camera prst="orthographicFront"/>
              <a:lightRig rig="threePt" dir="t"/>
            </a:scene3d>
          </a:bodyPr>
          <a:lstStyle/>
          <a:p>
            <a:pPr marL="342900" indent="-342900" fontAlgn="auto">
              <a:spcBef>
                <a:spcPts val="600"/>
              </a:spcBef>
              <a:spcAft>
                <a:spcPts val="600"/>
              </a:spcAft>
              <a:buFont typeface="Arial" panose="020B0604020202020204" pitchFamily="34" charset="0"/>
              <a:buChar char="•"/>
            </a:pPr>
            <a:r>
              <a:rPr sz="2400" spc="300" dirty="0" err="1" smtClean="0">
                <a:solidFill>
                  <a:schemeClr val="tx1"/>
                </a:solidFill>
                <a:latin typeface="微软雅黑 Light" panose="020B0502040204020203" charset="-122"/>
                <a:ea typeface="微软雅黑 Light" panose="020B0502040204020203" charset="-122"/>
              </a:rPr>
              <a:t>数据并行</a:t>
            </a:r>
            <a:r>
              <a:rPr lang="zh-CN" altLang="en-US" sz="2400" spc="300" dirty="0" smtClean="0">
                <a:solidFill>
                  <a:schemeClr val="tx1"/>
                </a:solidFill>
                <a:latin typeface="微软雅黑 Light" panose="020B0502040204020203" charset="-122"/>
                <a:ea typeface="微软雅黑 Light" panose="020B0502040204020203" charset="-122"/>
              </a:rPr>
              <a:t>：</a:t>
            </a:r>
            <a:r>
              <a:rPr sz="2400" spc="300" dirty="0" err="1" smtClean="0">
                <a:solidFill>
                  <a:schemeClr val="tx1"/>
                </a:solidFill>
                <a:latin typeface="微软雅黑 Light" panose="020B0502040204020203" charset="-122"/>
                <a:ea typeface="微软雅黑 Light" panose="020B0502040204020203" charset="-122"/>
              </a:rPr>
              <a:t>把需要处理的数据划分成若干部分</a:t>
            </a:r>
            <a:r>
              <a:rPr sz="2400" spc="300" dirty="0" err="1">
                <a:solidFill>
                  <a:schemeClr val="tx1"/>
                </a:solidFill>
                <a:latin typeface="微软雅黑 Light" panose="020B0502040204020203" charset="-122"/>
                <a:ea typeface="微软雅黑 Light" panose="020B0502040204020203" charset="-122"/>
              </a:rPr>
              <a:t>，分配到不同的处理部件上，</a:t>
            </a:r>
            <a:r>
              <a:rPr sz="2400" spc="300" dirty="0" err="1" smtClean="0">
                <a:solidFill>
                  <a:schemeClr val="tx1"/>
                </a:solidFill>
                <a:latin typeface="微软雅黑 Light" panose="020B0502040204020203" charset="-122"/>
                <a:ea typeface="微软雅黑 Light" panose="020B0502040204020203" charset="-122"/>
              </a:rPr>
              <a:t>并在每个处理部件上运行相同的处理程序</a:t>
            </a:r>
            <a:r>
              <a:rPr lang="en-US" sz="2400" spc="300" dirty="0" smtClean="0">
                <a:solidFill>
                  <a:schemeClr val="tx1"/>
                </a:solidFill>
                <a:latin typeface="微软雅黑 Light" panose="020B0502040204020203" charset="-122"/>
                <a:ea typeface="微软雅黑 Light" panose="020B0502040204020203" charset="-122"/>
              </a:rPr>
              <a:t>/</a:t>
            </a:r>
            <a:r>
              <a:rPr lang="zh-CN" altLang="en-US" sz="2400" spc="300" dirty="0" smtClean="0">
                <a:solidFill>
                  <a:schemeClr val="tx1"/>
                </a:solidFill>
                <a:latin typeface="微软雅黑 Light" panose="020B0502040204020203" charset="-122"/>
                <a:ea typeface="微软雅黑 Light" panose="020B0502040204020203" charset="-122"/>
              </a:rPr>
              <a:t>指令</a:t>
            </a:r>
            <a:r>
              <a:rPr sz="2400" spc="300" dirty="0" err="1" smtClean="0">
                <a:solidFill>
                  <a:schemeClr val="tx1"/>
                </a:solidFill>
                <a:latin typeface="微软雅黑 Light" panose="020B0502040204020203" charset="-122"/>
                <a:ea typeface="微软雅黑 Light" panose="020B0502040204020203" charset="-122"/>
              </a:rPr>
              <a:t>对所分派的数据进行处理</a:t>
            </a:r>
            <a:r>
              <a:rPr sz="2400" spc="300" dirty="0" err="1">
                <a:solidFill>
                  <a:schemeClr val="tx1"/>
                </a:solidFill>
                <a:latin typeface="微软雅黑 Light" panose="020B0502040204020203" charset="-122"/>
                <a:ea typeface="微软雅黑 Light" panose="020B0502040204020203" charset="-122"/>
              </a:rPr>
              <a:t>，即遵循SIMD（单指令多数据流）模型</a:t>
            </a:r>
            <a:r>
              <a:rPr sz="2400" spc="300" dirty="0">
                <a:solidFill>
                  <a:schemeClr val="tx1"/>
                </a:solidFill>
                <a:latin typeface="微软雅黑 Light" panose="020B0502040204020203" charset="-122"/>
                <a:ea typeface="微软雅黑 Light" panose="020B0502040204020203" charset="-122"/>
              </a:rPr>
              <a:t>。</a:t>
            </a:r>
          </a:p>
          <a:p>
            <a:pPr marL="800100" lvl="1" indent="-342900">
              <a:spcBef>
                <a:spcPts val="600"/>
              </a:spcBef>
              <a:spcAft>
                <a:spcPts val="600"/>
              </a:spcAft>
              <a:buFont typeface="Arial" panose="020B0604020202020204" pitchFamily="34" charset="0"/>
              <a:buChar char="•"/>
            </a:pPr>
            <a:r>
              <a:rPr sz="2400" spc="300" dirty="0" err="1" smtClean="0">
                <a:solidFill>
                  <a:schemeClr val="tx1"/>
                </a:solidFill>
                <a:latin typeface="微软雅黑 Light" panose="020B0502040204020203" charset="-122"/>
                <a:ea typeface="微软雅黑 Light" panose="020B0502040204020203" charset="-122"/>
              </a:rPr>
              <a:t>在多媒体领域应用广泛</a:t>
            </a:r>
            <a:r>
              <a:rPr sz="2400" spc="300" dirty="0" err="1">
                <a:solidFill>
                  <a:schemeClr val="tx1"/>
                </a:solidFill>
                <a:latin typeface="微软雅黑 Light" panose="020B0502040204020203" charset="-122"/>
                <a:ea typeface="微软雅黑 Light" panose="020B0502040204020203" charset="-122"/>
              </a:rPr>
              <a:t>。在进行图像处理时，有些格式的图像数据的特点是</a:t>
            </a:r>
            <a:r>
              <a:rPr sz="2400" spc="300" dirty="0" smtClean="0">
                <a:solidFill>
                  <a:schemeClr val="tx1"/>
                </a:solidFill>
                <a:latin typeface="微软雅黑 Light" panose="020B0502040204020203" charset="-122"/>
                <a:ea typeface="微软雅黑 Light" panose="020B0502040204020203" charset="-122"/>
              </a:rPr>
              <a:t>：</a:t>
            </a:r>
            <a:r>
              <a:rPr lang="en-US" sz="2400" spc="300" dirty="0" smtClean="0">
                <a:solidFill>
                  <a:schemeClr val="tx1"/>
                </a:solidFill>
                <a:latin typeface="微软雅黑 Light" panose="020B0502040204020203" charset="-122"/>
                <a:ea typeface="微软雅黑 Light" panose="020B0502040204020203" charset="-122"/>
              </a:rPr>
              <a:t/>
            </a:r>
            <a:br>
              <a:rPr lang="en-US" sz="2400" spc="300" dirty="0" smtClean="0">
                <a:solidFill>
                  <a:schemeClr val="tx1"/>
                </a:solidFill>
                <a:latin typeface="微软雅黑 Light" panose="020B0502040204020203" charset="-122"/>
                <a:ea typeface="微软雅黑 Light" panose="020B0502040204020203" charset="-122"/>
              </a:rPr>
            </a:br>
            <a:r>
              <a:rPr sz="2400" spc="300" dirty="0" smtClean="0">
                <a:solidFill>
                  <a:schemeClr val="tx1"/>
                </a:solidFill>
                <a:latin typeface="微软雅黑 Light" panose="020B0502040204020203" charset="-122"/>
                <a:ea typeface="微软雅黑 Light" panose="020B0502040204020203" charset="-122"/>
              </a:rPr>
              <a:t>① </a:t>
            </a:r>
            <a:r>
              <a:rPr sz="2400" spc="300" dirty="0">
                <a:solidFill>
                  <a:schemeClr val="tx1"/>
                </a:solidFill>
                <a:latin typeface="微软雅黑 Light" panose="020B0502040204020203" charset="-122"/>
                <a:ea typeface="微软雅黑 Light" panose="020B0502040204020203" charset="-122"/>
              </a:rPr>
              <a:t>图像数据的像素数量庞大，如分辨率是1024</a:t>
            </a:r>
            <a:r>
              <a:rPr lang="en-US" sz="2400" spc="300" dirty="0">
                <a:solidFill>
                  <a:schemeClr val="tx1"/>
                </a:solidFill>
                <a:latin typeface="微软雅黑 Light" panose="020B0502040204020203" charset="-122"/>
                <a:ea typeface="微软雅黑 Light" panose="020B0502040204020203" charset="-122"/>
              </a:rPr>
              <a:t>*</a:t>
            </a:r>
            <a:r>
              <a:rPr sz="2400" spc="300" dirty="0">
                <a:solidFill>
                  <a:schemeClr val="tx1"/>
                </a:solidFill>
                <a:latin typeface="微软雅黑 Light" panose="020B0502040204020203" charset="-122"/>
                <a:ea typeface="微软雅黑 Light" panose="020B0502040204020203" charset="-122"/>
              </a:rPr>
              <a:t>768像素的图像</a:t>
            </a:r>
            <a:r>
              <a:rPr sz="2400" spc="300" dirty="0" smtClean="0">
                <a:solidFill>
                  <a:schemeClr val="tx1"/>
                </a:solidFill>
                <a:latin typeface="微软雅黑 Light" panose="020B0502040204020203" charset="-122"/>
                <a:ea typeface="微软雅黑 Light" panose="020B0502040204020203" charset="-122"/>
              </a:rPr>
              <a:t>；</a:t>
            </a:r>
            <a:r>
              <a:rPr lang="en-US" sz="2400" spc="300" dirty="0" smtClean="0">
                <a:solidFill>
                  <a:schemeClr val="tx1"/>
                </a:solidFill>
                <a:latin typeface="微软雅黑 Light" panose="020B0502040204020203" charset="-122"/>
                <a:ea typeface="微软雅黑 Light" panose="020B0502040204020203" charset="-122"/>
              </a:rPr>
              <a:t/>
            </a:r>
            <a:br>
              <a:rPr lang="en-US" sz="2400" spc="300" dirty="0" smtClean="0">
                <a:solidFill>
                  <a:schemeClr val="tx1"/>
                </a:solidFill>
                <a:latin typeface="微软雅黑 Light" panose="020B0502040204020203" charset="-122"/>
                <a:ea typeface="微软雅黑 Light" panose="020B0502040204020203" charset="-122"/>
              </a:rPr>
            </a:br>
            <a:r>
              <a:rPr sz="2400" spc="300" dirty="0" smtClean="0">
                <a:solidFill>
                  <a:schemeClr val="tx1"/>
                </a:solidFill>
                <a:latin typeface="微软雅黑 Light" panose="020B0502040204020203" charset="-122"/>
                <a:ea typeface="微软雅黑 Light" panose="020B0502040204020203" charset="-122"/>
              </a:rPr>
              <a:t>② </a:t>
            </a:r>
            <a:r>
              <a:rPr sz="2400" spc="300" dirty="0">
                <a:solidFill>
                  <a:schemeClr val="tx1"/>
                </a:solidFill>
                <a:latin typeface="微软雅黑 Light" panose="020B0502040204020203" charset="-122"/>
                <a:ea typeface="微软雅黑 Light" panose="020B0502040204020203" charset="-122"/>
              </a:rPr>
              <a:t>每个像素所占的位数往往小于或等于８位，如使用32位处理器进行运算，就能同时处理4组不同的数据。</a:t>
            </a:r>
          </a:p>
          <a:p>
            <a:pPr marL="342900" indent="-342900" fontAlgn="auto">
              <a:spcBef>
                <a:spcPts val="600"/>
              </a:spcBef>
              <a:spcAft>
                <a:spcPts val="600"/>
              </a:spcAft>
              <a:buFont typeface="Arial" panose="020B0604020202020204" pitchFamily="34" charset="0"/>
              <a:buChar char="•"/>
            </a:pPr>
            <a:r>
              <a:rPr lang="en-US" sz="2400" spc="300" dirty="0">
                <a:solidFill>
                  <a:schemeClr val="tx1"/>
                </a:solidFill>
                <a:latin typeface="微软雅黑 Light" panose="020B0502040204020203" charset="-122"/>
                <a:ea typeface="微软雅黑 Light" panose="020B0502040204020203" charset="-122"/>
              </a:rPr>
              <a:t>MMX</a:t>
            </a:r>
          </a:p>
          <a:p>
            <a:pPr marL="342900" indent="-342900" fontAlgn="auto">
              <a:spcBef>
                <a:spcPts val="600"/>
              </a:spcBef>
              <a:spcAft>
                <a:spcPts val="600"/>
              </a:spcAft>
              <a:buFont typeface="Arial" panose="020B0604020202020204" pitchFamily="34" charset="0"/>
              <a:buChar char="•"/>
            </a:pPr>
            <a:r>
              <a:rPr lang="en-US" sz="2400" spc="300" dirty="0">
                <a:solidFill>
                  <a:schemeClr val="tx1"/>
                </a:solidFill>
                <a:latin typeface="微软雅黑 Light" panose="020B0502040204020203" charset="-122"/>
                <a:ea typeface="微软雅黑 Light" panose="020B0502040204020203" charset="-122"/>
              </a:rPr>
              <a:t>SSE</a:t>
            </a:r>
            <a:r>
              <a:rPr lang="zh-CN" altLang="en-US" sz="2400" spc="300" dirty="0">
                <a:solidFill>
                  <a:schemeClr val="tx1"/>
                </a:solidFill>
                <a:latin typeface="微软雅黑 Light" panose="020B0502040204020203" charset="-122"/>
                <a:ea typeface="微软雅黑 Light" panose="020B0502040204020203" charset="-122"/>
              </a:rPr>
              <a:t>、SSE2、SSE3、SSSE3（Supplemental SSE3）、SSE4</a:t>
            </a:r>
          </a:p>
          <a:p>
            <a:pPr marL="342900" indent="-342900" fontAlgn="auto">
              <a:spcBef>
                <a:spcPts val="600"/>
              </a:spcBef>
              <a:spcAft>
                <a:spcPts val="60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AVX、AVX</a:t>
            </a:r>
            <a:r>
              <a:rPr lang="en-US" altLang="zh-CN" sz="2400" spc="300" dirty="0">
                <a:solidFill>
                  <a:schemeClr val="tx1"/>
                </a:solidFill>
                <a:latin typeface="微软雅黑 Light" panose="020B0502040204020203" charset="-122"/>
                <a:ea typeface="微软雅黑 Light" panose="020B0502040204020203" charset="-122"/>
              </a:rPr>
              <a:t>-512</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dirty="0"/>
              <a:t> </a:t>
            </a:r>
            <a:r>
              <a:rPr lang="en-US" altLang="zh-CN" dirty="0" smtClean="0"/>
              <a:t>2.3 </a:t>
            </a:r>
            <a:r>
              <a:rPr lang="zh-CN" altLang="en-US" dirty="0"/>
              <a:t>数据表示</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2.7 </a:t>
            </a:r>
            <a:r>
              <a:rPr lang="zh-CN" altLang="en-US"/>
              <a:t>多核技术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2.7 </a:t>
            </a:r>
            <a:r>
              <a:rPr lang="zh-CN" altLang="en-US"/>
              <a:t>多</a:t>
            </a:r>
            <a:r>
              <a:rPr lang="zh-CN" altLang="en-US" dirty="0"/>
              <a:t>核技术</a:t>
            </a:r>
          </a:p>
        </p:txBody>
      </p:sp>
      <p:sp>
        <p:nvSpPr>
          <p:cNvPr id="4" name="文本框 3"/>
          <p:cNvSpPr txBox="1"/>
          <p:nvPr/>
        </p:nvSpPr>
        <p:spPr>
          <a:xfrm>
            <a:off x="793610" y="1622635"/>
            <a:ext cx="10724848" cy="4154984"/>
          </a:xfrm>
          <a:prstGeom prst="rect">
            <a:avLst/>
          </a:prstGeom>
          <a:noFill/>
        </p:spPr>
        <p:txBody>
          <a:bodyPr wrap="square" rtlCol="0">
            <a:spAutoFit/>
            <a:scene3d>
              <a:camera prst="orthographicFront"/>
              <a:lightRig rig="threePt" dir="t"/>
            </a:scene3d>
          </a:bodyPr>
          <a:lstStyle/>
          <a:p>
            <a:pPr marL="342900" indent="-342900" fontAlgn="auto">
              <a:spcBef>
                <a:spcPts val="0"/>
              </a:spcBef>
              <a:spcAft>
                <a:spcPts val="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早期</a:t>
            </a:r>
            <a:r>
              <a:rPr lang="zh-CN" altLang="en-US" sz="2400" spc="300" dirty="0" smtClean="0">
                <a:latin typeface="微软雅黑 Light" panose="020B0502040204020203" charset="-122"/>
                <a:ea typeface="微软雅黑 Light" panose="020B0502040204020203" charset="-122"/>
              </a:rPr>
              <a:t>，</a:t>
            </a:r>
            <a:r>
              <a:rPr lang="zh-CN" altLang="en-US" sz="2400" spc="300" dirty="0" smtClean="0">
                <a:solidFill>
                  <a:schemeClr val="tx1"/>
                </a:solidFill>
                <a:latin typeface="微软雅黑 Light" panose="020B0502040204020203" charset="-122"/>
                <a:ea typeface="微软雅黑 Light" panose="020B0502040204020203" charset="-122"/>
              </a:rPr>
              <a:t>多</a:t>
            </a:r>
            <a:r>
              <a:rPr lang="en-US" altLang="zh-CN" sz="2400" spc="300" dirty="0">
                <a:solidFill>
                  <a:schemeClr val="tx1"/>
                </a:solidFill>
                <a:latin typeface="微软雅黑 Light" panose="020B0502040204020203" charset="-122"/>
                <a:ea typeface="微软雅黑 Light" panose="020B0502040204020203" charset="-122"/>
              </a:rPr>
              <a:t>CPU</a:t>
            </a:r>
            <a:r>
              <a:rPr lang="zh-CN" altLang="en-US" sz="2400" spc="300" dirty="0" smtClean="0">
                <a:solidFill>
                  <a:schemeClr val="tx1"/>
                </a:solidFill>
                <a:latin typeface="微软雅黑 Light" panose="020B0502040204020203" charset="-122"/>
                <a:ea typeface="微软雅黑 Light" panose="020B0502040204020203" charset="-122"/>
              </a:rPr>
              <a:t>技术 </a:t>
            </a:r>
            <a:r>
              <a:rPr lang="en-US" altLang="zh-CN" sz="2400" spc="300" dirty="0" smtClean="0">
                <a:solidFill>
                  <a:schemeClr val="tx1"/>
                </a:solidFill>
                <a:latin typeface="微软雅黑 Light" panose="020B0502040204020203" charset="-122"/>
                <a:ea typeface="微软雅黑 Light" panose="020B0502040204020203" charset="-122"/>
                <a:sym typeface="Wingdings" panose="05000000000000000000" pitchFamily="2" charset="2"/>
              </a:rPr>
              <a:t> </a:t>
            </a:r>
            <a:r>
              <a:rPr lang="zh-CN" altLang="en-US" sz="2400" spc="300" dirty="0" smtClean="0">
                <a:solidFill>
                  <a:schemeClr val="tx1"/>
                </a:solidFill>
                <a:latin typeface="微软雅黑 Light" panose="020B0502040204020203" charset="-122"/>
                <a:ea typeface="微软雅黑 Light" panose="020B0502040204020203" charset="-122"/>
              </a:rPr>
              <a:t>提升性能</a:t>
            </a: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（1</a:t>
            </a:r>
            <a:r>
              <a:rPr lang="zh-CN" altLang="en-US" sz="2400" spc="300" dirty="0" smtClean="0">
                <a:solidFill>
                  <a:schemeClr val="tx1"/>
                </a:solidFill>
                <a:latin typeface="微软雅黑 Light" panose="020B0502040204020203" charset="-122"/>
                <a:ea typeface="微软雅黑 Light" panose="020B0502040204020203" charset="-122"/>
              </a:rPr>
              <a:t>）如何</a:t>
            </a:r>
            <a:r>
              <a:rPr lang="zh-CN" altLang="en-US" sz="2400" spc="300" dirty="0">
                <a:solidFill>
                  <a:schemeClr val="tx1"/>
                </a:solidFill>
                <a:latin typeface="微软雅黑 Light" panose="020B0502040204020203" charset="-122"/>
                <a:ea typeface="微软雅黑 Light" panose="020B0502040204020203" charset="-122"/>
              </a:rPr>
              <a:t>管理多个CPU及其附属资源在单个操作系统上的</a:t>
            </a:r>
            <a:r>
              <a:rPr lang="zh-CN" altLang="en-US" sz="2400" spc="300" dirty="0" smtClean="0">
                <a:solidFill>
                  <a:schemeClr val="tx1"/>
                </a:solidFill>
                <a:latin typeface="微软雅黑 Light" panose="020B0502040204020203" charset="-122"/>
                <a:ea typeface="微软雅黑 Light" panose="020B0502040204020203" charset="-122"/>
              </a:rPr>
              <a:t>运行</a:t>
            </a:r>
            <a:r>
              <a:rPr lang="en-US" altLang="zh-CN" sz="2400" spc="300" dirty="0" smtClean="0">
                <a:solidFill>
                  <a:schemeClr val="tx1"/>
                </a:solidFill>
                <a:latin typeface="微软雅黑 Light" panose="020B0502040204020203" charset="-122"/>
                <a:ea typeface="微软雅黑 Light" panose="020B0502040204020203" charset="-122"/>
              </a:rPr>
              <a:t>?</a:t>
            </a:r>
          </a:p>
          <a:p>
            <a:pPr marL="1257300" lvl="2" indent="-342900">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对称</a:t>
            </a:r>
            <a:r>
              <a:rPr lang="zh-CN" altLang="en-US" sz="2400" spc="300" dirty="0">
                <a:solidFill>
                  <a:schemeClr val="tx1"/>
                </a:solidFill>
                <a:latin typeface="微软雅黑 Light" panose="020B0502040204020203" charset="-122"/>
                <a:ea typeface="微软雅黑 Light" panose="020B0502040204020203" charset="-122"/>
              </a:rPr>
              <a:t>多处理器结构（SMP</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marL="1257300" lvl="2" indent="-342900">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非</a:t>
            </a:r>
            <a:r>
              <a:rPr lang="zh-CN" altLang="en-US" sz="2400" spc="300" dirty="0">
                <a:solidFill>
                  <a:schemeClr val="tx1"/>
                </a:solidFill>
                <a:latin typeface="微软雅黑 Light" panose="020B0502040204020203" charset="-122"/>
                <a:ea typeface="微软雅黑 Light" panose="020B0502040204020203" charset="-122"/>
              </a:rPr>
              <a:t>一致存储访问结构（NUMA</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marL="1257300" lvl="2" indent="-342900">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海量</a:t>
            </a:r>
            <a:r>
              <a:rPr lang="zh-CN" altLang="en-US" sz="2400" spc="300" dirty="0">
                <a:solidFill>
                  <a:schemeClr val="tx1"/>
                </a:solidFill>
                <a:latin typeface="微软雅黑 Light" panose="020B0502040204020203" charset="-122"/>
                <a:ea typeface="微软雅黑 Light" panose="020B0502040204020203" charset="-122"/>
              </a:rPr>
              <a:t>并行处理结构（MPP）</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zh-CN" altLang="en-US" sz="2400" spc="300" dirty="0" smtClean="0">
                <a:solidFill>
                  <a:schemeClr val="tx1"/>
                </a:solidFill>
                <a:latin typeface="微软雅黑 Light" panose="020B0502040204020203" charset="-122"/>
                <a:ea typeface="微软雅黑 Light" panose="020B0502040204020203" charset="-122"/>
              </a:rPr>
              <a:t>（</a:t>
            </a:r>
            <a:r>
              <a:rPr lang="zh-CN" altLang="en-US" sz="2400" spc="300" dirty="0">
                <a:solidFill>
                  <a:schemeClr val="tx1"/>
                </a:solidFill>
                <a:latin typeface="微软雅黑 Light" panose="020B0502040204020203" charset="-122"/>
                <a:ea typeface="微软雅黑 Light" panose="020B0502040204020203" charset="-122"/>
              </a:rPr>
              <a:t>2）多</a:t>
            </a:r>
            <a:r>
              <a:rPr lang="zh-CN" altLang="en-US" sz="2400" spc="300" dirty="0" smtClean="0">
                <a:solidFill>
                  <a:schemeClr val="tx1"/>
                </a:solidFill>
                <a:latin typeface="微软雅黑 Light" panose="020B0502040204020203" charset="-122"/>
                <a:ea typeface="微软雅黑 Light" panose="020B0502040204020203" charset="-122"/>
              </a:rPr>
              <a:t>CPU间通信开销，更多CPU不能</a:t>
            </a:r>
            <a:r>
              <a:rPr lang="zh-CN" altLang="en-US" sz="2400" spc="300" dirty="0">
                <a:solidFill>
                  <a:schemeClr val="tx1"/>
                </a:solidFill>
                <a:latin typeface="微软雅黑 Light" panose="020B0502040204020203" charset="-122"/>
                <a:ea typeface="微软雅黑 Light" panose="020B0502040204020203" charset="-122"/>
              </a:rPr>
              <a:t>获得线性的性能</a:t>
            </a:r>
            <a:r>
              <a:rPr lang="zh-CN" altLang="en-US" sz="2400" spc="300" dirty="0" smtClean="0">
                <a:solidFill>
                  <a:schemeClr val="tx1"/>
                </a:solidFill>
                <a:latin typeface="微软雅黑 Light" panose="020B0502040204020203" charset="-122"/>
                <a:ea typeface="微软雅黑 Light" panose="020B0502040204020203" charset="-122"/>
              </a:rPr>
              <a:t>提升</a:t>
            </a:r>
            <a:endParaRPr lang="en-US" altLang="zh-CN"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zh-CN" altLang="en-US" sz="2400" spc="300" dirty="0" smtClean="0">
                <a:solidFill>
                  <a:schemeClr val="tx1"/>
                </a:solidFill>
                <a:latin typeface="微软雅黑 Light" panose="020B0502040204020203" charset="-122"/>
                <a:ea typeface="微软雅黑 Light" panose="020B0502040204020203" charset="-122"/>
              </a:rPr>
              <a:t>（</a:t>
            </a:r>
            <a:r>
              <a:rPr lang="zh-CN" altLang="en-US" sz="2400" spc="300" dirty="0">
                <a:solidFill>
                  <a:schemeClr val="tx1"/>
                </a:solidFill>
                <a:latin typeface="微软雅黑 Light" panose="020B0502040204020203" charset="-122"/>
                <a:ea typeface="微软雅黑 Light" panose="020B0502040204020203" charset="-122"/>
              </a:rPr>
              <a:t>3</a:t>
            </a:r>
            <a:r>
              <a:rPr lang="zh-CN" altLang="en-US" sz="2400" spc="300" dirty="0" smtClean="0">
                <a:solidFill>
                  <a:schemeClr val="tx1"/>
                </a:solidFill>
                <a:latin typeface="微软雅黑 Light" panose="020B0502040204020203" charset="-122"/>
                <a:ea typeface="微软雅黑 Light" panose="020B0502040204020203" charset="-122"/>
              </a:rPr>
              <a:t>）CPU数增多</a:t>
            </a:r>
            <a:r>
              <a:rPr lang="zh-CN" altLang="en-US" sz="2400" spc="300" dirty="0">
                <a:solidFill>
                  <a:schemeClr val="tx1"/>
                </a:solidFill>
                <a:latin typeface="微软雅黑 Light" panose="020B0502040204020203" charset="-122"/>
                <a:ea typeface="微软雅黑 Light" panose="020B0502040204020203" charset="-122"/>
              </a:rPr>
              <a:t>，系统</a:t>
            </a:r>
            <a:r>
              <a:rPr lang="zh-CN" altLang="en-US" sz="2400" spc="300" dirty="0" smtClean="0">
                <a:solidFill>
                  <a:schemeClr val="tx1"/>
                </a:solidFill>
                <a:latin typeface="微软雅黑 Light" panose="020B0502040204020203" charset="-122"/>
                <a:ea typeface="微软雅黑 Light" panose="020B0502040204020203" charset="-122"/>
              </a:rPr>
              <a:t>越复杂</a:t>
            </a:r>
            <a:r>
              <a:rPr lang="zh-CN" altLang="en-US" sz="2400" spc="300" dirty="0">
                <a:solidFill>
                  <a:schemeClr val="tx1"/>
                </a:solidFill>
                <a:latin typeface="微软雅黑 Light" panose="020B0502040204020203" charset="-122"/>
                <a:ea typeface="微软雅黑 Light" panose="020B0502040204020203" charset="-122"/>
              </a:rPr>
              <a:t>，</a:t>
            </a:r>
            <a:r>
              <a:rPr lang="zh-CN" altLang="en-US" sz="2400" spc="300" dirty="0" smtClean="0">
                <a:solidFill>
                  <a:schemeClr val="tx1"/>
                </a:solidFill>
                <a:latin typeface="微软雅黑 Light" panose="020B0502040204020203" charset="-122"/>
                <a:ea typeface="微软雅黑 Light" panose="020B0502040204020203" charset="-122"/>
              </a:rPr>
              <a:t>设计</a:t>
            </a:r>
            <a:r>
              <a:rPr lang="en-US" altLang="zh-CN" sz="2400" spc="300" dirty="0" smtClean="0">
                <a:solidFill>
                  <a:schemeClr val="tx1"/>
                </a:solidFill>
                <a:latin typeface="微软雅黑 Light" panose="020B0502040204020203" charset="-122"/>
                <a:ea typeface="微软雅黑 Light" panose="020B0502040204020203" charset="-122"/>
              </a:rPr>
              <a:t>/</a:t>
            </a:r>
            <a:r>
              <a:rPr lang="zh-CN" altLang="en-US" sz="2400" spc="300" dirty="0" smtClean="0">
                <a:solidFill>
                  <a:schemeClr val="tx1"/>
                </a:solidFill>
                <a:latin typeface="微软雅黑 Light" panose="020B0502040204020203" charset="-122"/>
                <a:ea typeface="微软雅黑 Light" panose="020B0502040204020203" charset="-122"/>
              </a:rPr>
              <a:t>制造</a:t>
            </a:r>
            <a:r>
              <a:rPr lang="en-US" altLang="zh-CN" sz="2400" spc="300" dirty="0" smtClean="0">
                <a:solidFill>
                  <a:schemeClr val="tx1"/>
                </a:solidFill>
                <a:latin typeface="微软雅黑 Light" panose="020B0502040204020203" charset="-122"/>
                <a:ea typeface="微软雅黑 Light" panose="020B0502040204020203" charset="-122"/>
              </a:rPr>
              <a:t>/</a:t>
            </a:r>
            <a:r>
              <a:rPr lang="zh-CN" altLang="en-US" sz="2400" spc="300" dirty="0" smtClean="0">
                <a:solidFill>
                  <a:schemeClr val="tx1"/>
                </a:solidFill>
                <a:latin typeface="微软雅黑 Light" panose="020B0502040204020203" charset="-122"/>
                <a:ea typeface="微软雅黑 Light" panose="020B0502040204020203" charset="-122"/>
              </a:rPr>
              <a:t>运营的</a:t>
            </a:r>
            <a:r>
              <a:rPr lang="zh-CN" altLang="en-US" sz="2400" spc="300" dirty="0">
                <a:solidFill>
                  <a:schemeClr val="tx1"/>
                </a:solidFill>
                <a:latin typeface="微软雅黑 Light" panose="020B0502040204020203" charset="-122"/>
                <a:ea typeface="微软雅黑 Light" panose="020B0502040204020203" charset="-122"/>
              </a:rPr>
              <a:t>费用大幅</a:t>
            </a:r>
            <a:r>
              <a:rPr lang="zh-CN" altLang="en-US" sz="2400" spc="300" dirty="0" smtClean="0">
                <a:solidFill>
                  <a:schemeClr val="tx1"/>
                </a:solidFill>
                <a:latin typeface="微软雅黑 Light" panose="020B0502040204020203" charset="-122"/>
                <a:ea typeface="微软雅黑 Light" panose="020B0502040204020203" charset="-122"/>
              </a:rPr>
              <a:t>增加</a:t>
            </a:r>
            <a:endParaRPr lang="zh-CN" altLang="en-US" sz="2400" spc="300" dirty="0">
              <a:solidFill>
                <a:schemeClr val="tx1"/>
              </a:solidFill>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spc="300" dirty="0">
                <a:latin typeface="微软雅黑 Light" panose="020B0502040204020203" charset="-122"/>
                <a:ea typeface="微软雅黑 Light" panose="020B0502040204020203" charset="-122"/>
                <a:sym typeface="+mn-ea"/>
              </a:rPr>
              <a:t>多</a:t>
            </a:r>
            <a:r>
              <a:rPr lang="zh-CN" altLang="en-US" sz="2400" spc="300" dirty="0" smtClean="0">
                <a:latin typeface="微软雅黑 Light" panose="020B0502040204020203" charset="-122"/>
                <a:ea typeface="微软雅黑 Light" panose="020B0502040204020203" charset="-122"/>
                <a:sym typeface="+mn-ea"/>
              </a:rPr>
              <a:t>核技术，多CPU内核 </a:t>
            </a:r>
            <a:r>
              <a:rPr lang="en-US" altLang="zh-CN" sz="2400" spc="300" dirty="0" smtClean="0">
                <a:latin typeface="微软雅黑 Light" panose="020B0502040204020203" charset="-122"/>
                <a:ea typeface="微软雅黑 Light" panose="020B0502040204020203" charset="-122"/>
                <a:sym typeface="Wingdings" panose="05000000000000000000" pitchFamily="2" charset="2"/>
              </a:rPr>
              <a:t> </a:t>
            </a:r>
            <a:r>
              <a:rPr lang="zh-CN" altLang="en-US" sz="2400" spc="300" dirty="0" smtClean="0">
                <a:latin typeface="微软雅黑 Light" panose="020B0502040204020203" charset="-122"/>
                <a:ea typeface="微软雅黑 Light" panose="020B0502040204020203" charset="-122"/>
                <a:sym typeface="+mn-ea"/>
              </a:rPr>
              <a:t>单</a:t>
            </a:r>
            <a:r>
              <a:rPr lang="en-US" altLang="zh-CN" sz="2400" spc="300" dirty="0" smtClean="0">
                <a:latin typeface="微软雅黑 Light" panose="020B0502040204020203" charset="-122"/>
                <a:ea typeface="微软雅黑 Light" panose="020B0502040204020203" charset="-122"/>
                <a:sym typeface="+mn-ea"/>
              </a:rPr>
              <a:t>IC</a:t>
            </a:r>
          </a:p>
          <a:p>
            <a:pPr marL="800100" lvl="1" indent="-342900">
              <a:buFont typeface="Arial" panose="020B0604020202020204" pitchFamily="34" charset="0"/>
              <a:buChar char="•"/>
            </a:pPr>
            <a:r>
              <a:rPr lang="zh-CN" altLang="en-US" sz="2400" spc="300" dirty="0" smtClean="0">
                <a:latin typeface="微软雅黑 Light" panose="020B0502040204020203" charset="-122"/>
                <a:ea typeface="微软雅黑 Light" panose="020B0502040204020203" charset="-122"/>
                <a:sym typeface="+mn-ea"/>
              </a:rPr>
              <a:t>核</a:t>
            </a:r>
            <a:r>
              <a:rPr lang="zh-CN" altLang="en-US" sz="2400" spc="300" dirty="0">
                <a:latin typeface="微软雅黑 Light" panose="020B0502040204020203" charset="-122"/>
                <a:ea typeface="微软雅黑 Light" panose="020B0502040204020203" charset="-122"/>
                <a:sym typeface="+mn-ea"/>
              </a:rPr>
              <a:t>，</a:t>
            </a:r>
            <a:r>
              <a:rPr lang="zh-CN" altLang="en-US" sz="2400" spc="300" dirty="0" smtClean="0">
                <a:latin typeface="微软雅黑 Light" panose="020B0502040204020203" charset="-122"/>
                <a:ea typeface="微软雅黑 Light" panose="020B0502040204020203" charset="-122"/>
                <a:sym typeface="+mn-ea"/>
              </a:rPr>
              <a:t>独立</a:t>
            </a:r>
            <a:r>
              <a:rPr lang="zh-CN" altLang="en-US" sz="2400" spc="300" dirty="0">
                <a:latin typeface="微软雅黑 Light" panose="020B0502040204020203" charset="-122"/>
                <a:ea typeface="微软雅黑 Light" panose="020B0502040204020203" charset="-122"/>
                <a:sym typeface="+mn-ea"/>
              </a:rPr>
              <a:t>工作</a:t>
            </a:r>
            <a:r>
              <a:rPr lang="zh-CN" altLang="en-US" sz="2400" spc="300" dirty="0" smtClean="0">
                <a:latin typeface="微软雅黑 Light" panose="020B0502040204020203" charset="-122"/>
                <a:ea typeface="微软雅黑 Light" panose="020B0502040204020203" charset="-122"/>
                <a:sym typeface="+mn-ea"/>
              </a:rPr>
              <a:t>、独立计算</a:t>
            </a:r>
            <a:r>
              <a:rPr lang="zh-CN" altLang="en-US" sz="2400" spc="300" dirty="0">
                <a:latin typeface="微软雅黑 Light" panose="020B0502040204020203" charset="-122"/>
                <a:ea typeface="微软雅黑 Light" panose="020B0502040204020203" charset="-122"/>
                <a:sym typeface="+mn-ea"/>
              </a:rPr>
              <a:t>单元和高速缓存，并且一般共享末级缓存和</a:t>
            </a:r>
            <a:r>
              <a:rPr lang="zh-CN" altLang="en-US" sz="2400" spc="300" dirty="0" smtClean="0">
                <a:latin typeface="微软雅黑 Light" panose="020B0502040204020203" charset="-122"/>
                <a:ea typeface="微软雅黑 Light" panose="020B0502040204020203" charset="-122"/>
                <a:sym typeface="+mn-ea"/>
              </a:rPr>
              <a:t>内存</a:t>
            </a:r>
            <a:endParaRPr lang="en-US" altLang="zh-CN" sz="2400" spc="300" dirty="0" smtClean="0">
              <a:latin typeface="微软雅黑 Light" panose="020B0502040204020203" charset="-122"/>
              <a:ea typeface="微软雅黑 Light" panose="020B0502040204020203" charset="-122"/>
              <a:sym typeface="+mn-ea"/>
            </a:endParaRPr>
          </a:p>
          <a:p>
            <a:pPr marL="800100" lvl="1" indent="-342900">
              <a:buFont typeface="Arial" panose="020B0604020202020204" pitchFamily="34" charset="0"/>
              <a:buChar char="•"/>
            </a:pPr>
            <a:r>
              <a:rPr lang="zh-CN" altLang="en-US" sz="2400" spc="300" dirty="0" smtClean="0">
                <a:latin typeface="微软雅黑 Light" panose="020B0502040204020203" charset="-122"/>
                <a:ea typeface="微软雅黑 Light" panose="020B0502040204020203" charset="-122"/>
                <a:sym typeface="+mn-ea"/>
              </a:rPr>
              <a:t>主板</a:t>
            </a:r>
            <a:r>
              <a:rPr lang="zh-CN" altLang="en-US" sz="2400" spc="300" dirty="0">
                <a:latin typeface="微软雅黑 Light" panose="020B0502040204020203" charset="-122"/>
                <a:ea typeface="微软雅黑 Light" panose="020B0502040204020203" charset="-122"/>
                <a:sym typeface="+mn-ea"/>
              </a:rPr>
              <a:t>的单个</a:t>
            </a:r>
            <a:r>
              <a:rPr lang="zh-CN" altLang="en-US" sz="2400" spc="300" dirty="0" smtClean="0">
                <a:latin typeface="微软雅黑 Light" panose="020B0502040204020203" charset="-122"/>
                <a:ea typeface="微软雅黑 Light" panose="020B0502040204020203" charset="-122"/>
                <a:sym typeface="+mn-ea"/>
              </a:rPr>
              <a:t>Socket可适应多</a:t>
            </a:r>
            <a:r>
              <a:rPr lang="zh-CN" altLang="en-US" sz="2400" spc="300" dirty="0">
                <a:latin typeface="微软雅黑 Light" panose="020B0502040204020203" charset="-122"/>
                <a:ea typeface="微软雅黑 Light" panose="020B0502040204020203" charset="-122"/>
                <a:sym typeface="+mn-ea"/>
              </a:rPr>
              <a:t>核CPU</a:t>
            </a:r>
            <a:r>
              <a:rPr lang="zh-CN" altLang="en-US" sz="2400" spc="300" dirty="0" smtClean="0">
                <a:latin typeface="微软雅黑 Light" panose="020B0502040204020203" charset="-122"/>
                <a:ea typeface="微软雅黑 Light" panose="020B0502040204020203" charset="-122"/>
                <a:sym typeface="+mn-ea"/>
              </a:rPr>
              <a:t>，不需更改主板硬件结构</a:t>
            </a:r>
            <a:endParaRPr lang="zh-CN" altLang="en-US" sz="2400" spc="300" dirty="0">
              <a:solidFill>
                <a:schemeClr val="tx1"/>
              </a:solidFill>
              <a:latin typeface="微软雅黑 Light" panose="020B0502040204020203" charset="-122"/>
              <a:ea typeface="微软雅黑 Light" panose="020B0502040204020203" charset="-122"/>
            </a:endParaRPr>
          </a:p>
        </p:txBody>
      </p:sp>
      <p:sp>
        <p:nvSpPr>
          <p:cNvPr id="5" name="文本框 4"/>
          <p:cNvSpPr txBox="1"/>
          <p:nvPr/>
        </p:nvSpPr>
        <p:spPr>
          <a:xfrm>
            <a:off x="793610" y="108791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现代处理器结构</a:t>
            </a:r>
          </a:p>
        </p:txBody>
      </p:sp>
      <p:cxnSp>
        <p:nvCxnSpPr>
          <p:cNvPr id="6" name="直接连接符 5"/>
          <p:cNvCxnSpPr/>
          <p:nvPr/>
        </p:nvCxnSpPr>
        <p:spPr>
          <a:xfrm>
            <a:off x="880698" y="154829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2.7 </a:t>
            </a:r>
            <a:r>
              <a:rPr lang="zh-CN" altLang="en-US"/>
              <a:t>多</a:t>
            </a:r>
            <a:r>
              <a:rPr lang="zh-CN" altLang="en-US" dirty="0"/>
              <a:t>核技术</a:t>
            </a:r>
          </a:p>
        </p:txBody>
      </p:sp>
      <p:sp>
        <p:nvSpPr>
          <p:cNvPr id="4" name="文本框 3"/>
          <p:cNvSpPr txBox="1"/>
          <p:nvPr/>
        </p:nvSpPr>
        <p:spPr>
          <a:xfrm>
            <a:off x="198120" y="1622425"/>
            <a:ext cx="11320780" cy="398780"/>
          </a:xfrm>
          <a:prstGeom prst="rect">
            <a:avLst/>
          </a:prstGeom>
          <a:noFill/>
        </p:spPr>
        <p:txBody>
          <a:bodyPr wrap="square" rtlCol="0">
            <a:spAutoFit/>
            <a:scene3d>
              <a:camera prst="orthographicFront"/>
              <a:lightRig rig="threePt" dir="t"/>
            </a:scene3d>
          </a:bodyPr>
          <a:lstStyle/>
          <a:p>
            <a:pPr indent="457200" fontAlgn="auto">
              <a:spcBef>
                <a:spcPts val="0"/>
              </a:spcBef>
              <a:spcAft>
                <a:spcPts val="0"/>
              </a:spcAft>
            </a:pPr>
            <a:r>
              <a:rPr lang="zh-CN" altLang="en-US" sz="2000" spc="300" dirty="0">
                <a:latin typeface="微软雅黑 Light" panose="020B0502040204020203" charset="-122"/>
                <a:ea typeface="微软雅黑 Light" panose="020B0502040204020203" charset="-122"/>
              </a:rPr>
              <a:t>每个内核都具有独立的L1缓存和L2缓存，并且共享末级（L3）缓存和内存控制器。</a:t>
            </a:r>
          </a:p>
        </p:txBody>
      </p:sp>
      <p:sp>
        <p:nvSpPr>
          <p:cNvPr id="5" name="文本框 4"/>
          <p:cNvSpPr txBox="1"/>
          <p:nvPr/>
        </p:nvSpPr>
        <p:spPr>
          <a:xfrm>
            <a:off x="793610" y="108791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现代处理器结构</a:t>
            </a:r>
          </a:p>
        </p:txBody>
      </p:sp>
      <p:cxnSp>
        <p:nvCxnSpPr>
          <p:cNvPr id="6" name="直接连接符 5"/>
          <p:cNvCxnSpPr/>
          <p:nvPr/>
        </p:nvCxnSpPr>
        <p:spPr>
          <a:xfrm>
            <a:off x="880698" y="154829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7" name="图片 6" descr="图片3"/>
          <p:cNvPicPr>
            <a:picLocks noChangeAspect="1"/>
          </p:cNvPicPr>
          <p:nvPr/>
        </p:nvPicPr>
        <p:blipFill>
          <a:blip r:embed="rId2"/>
          <a:stretch>
            <a:fillRect/>
          </a:stretch>
        </p:blipFill>
        <p:spPr>
          <a:xfrm>
            <a:off x="3014345" y="2115185"/>
            <a:ext cx="5088255" cy="4080510"/>
          </a:xfrm>
          <a:prstGeom prst="rect">
            <a:avLst/>
          </a:prstGeom>
        </p:spPr>
      </p:pic>
      <p:sp>
        <p:nvSpPr>
          <p:cNvPr id="100" name="文本框 99"/>
          <p:cNvSpPr txBox="1"/>
          <p:nvPr/>
        </p:nvSpPr>
        <p:spPr>
          <a:xfrm>
            <a:off x="2630170" y="6195695"/>
            <a:ext cx="7645400" cy="460375"/>
          </a:xfrm>
          <a:prstGeom prst="rect">
            <a:avLst/>
          </a:prstGeom>
          <a:noFill/>
          <a:ln w="9525">
            <a:noFill/>
          </a:ln>
        </p:spPr>
        <p:txBody>
          <a:bodyPr wrap="square">
            <a:spAutoFit/>
          </a:bodyPr>
          <a:lstStyle/>
          <a:p>
            <a:pPr indent="269875"/>
            <a:r>
              <a:rPr lang="zh-CN" sz="2400" b="0">
                <a:solidFill>
                  <a:srgbClr val="000000"/>
                </a:solidFill>
                <a:ea typeface="宋体" panose="02010600030101010101" pitchFamily="2" charset="-122"/>
              </a:rPr>
              <a:t>图</a:t>
            </a:r>
            <a:r>
              <a:rPr lang="en-US" sz="2400" b="0">
                <a:solidFill>
                  <a:srgbClr val="000000"/>
                </a:solidFill>
                <a:latin typeface="Times New Roman" panose="02020603050405020304" charset="0"/>
              </a:rPr>
              <a:t>2</a:t>
            </a:r>
            <a:r>
              <a:rPr lang="en-US" sz="2400" b="0">
                <a:solidFill>
                  <a:srgbClr val="000000"/>
                </a:solidFill>
                <a:latin typeface="宋体" panose="02010600030101010101" pitchFamily="2" charset="-122"/>
              </a:rPr>
              <a:t>-4 </a:t>
            </a:r>
            <a:r>
              <a:rPr lang="en-US" sz="2400" b="0">
                <a:solidFill>
                  <a:srgbClr val="000000"/>
                </a:solidFill>
                <a:latin typeface="Times New Roman" panose="02020603050405020304" charset="0"/>
              </a:rPr>
              <a:t> Intel Core i7</a:t>
            </a:r>
            <a:r>
              <a:rPr lang="zh-CN" sz="2400" b="0">
                <a:solidFill>
                  <a:srgbClr val="000000"/>
                </a:solidFill>
                <a:ea typeface="宋体" panose="02010600030101010101" pitchFamily="2" charset="-122"/>
              </a:rPr>
              <a:t>处理器的多内核组织结构</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2.8 CPU</a:t>
            </a:r>
            <a:r>
              <a:rPr lang="zh-CN" altLang="en-US"/>
              <a:t>内部互连</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8120380" cy="511175"/>
          </a:xfrm>
        </p:spPr>
        <p:txBody>
          <a:bodyPr/>
          <a:lstStyle/>
          <a:p>
            <a:r>
              <a:rPr lang="en-US" altLang="zh-CN" dirty="0"/>
              <a:t>2.8.1 早期的星形总线与跨Socket互连</a:t>
            </a:r>
          </a:p>
        </p:txBody>
      </p:sp>
      <p:sp>
        <p:nvSpPr>
          <p:cNvPr id="4" name="文本框 3"/>
          <p:cNvSpPr txBox="1"/>
          <p:nvPr/>
        </p:nvSpPr>
        <p:spPr>
          <a:xfrm>
            <a:off x="793610" y="1605490"/>
            <a:ext cx="10724848" cy="3970318"/>
          </a:xfrm>
          <a:prstGeom prst="rect">
            <a:avLst/>
          </a:prstGeom>
          <a:noFill/>
        </p:spPr>
        <p:txBody>
          <a:bodyPr wrap="square" rtlCol="0">
            <a:spAutoFit/>
            <a:scene3d>
              <a:camera prst="orthographicFront"/>
              <a:lightRig rig="threePt" dir="t"/>
            </a:scene3d>
          </a:bodyPr>
          <a:lstStyle/>
          <a:p>
            <a:pPr marL="457200" indent="-457200" fontAlgn="auto">
              <a:spcBef>
                <a:spcPts val="0"/>
              </a:spcBef>
              <a:spcAft>
                <a:spcPts val="0"/>
              </a:spcAft>
              <a:buFont typeface="Arial" panose="020B0604020202020204" pitchFamily="34" charset="0"/>
              <a:buChar char="•"/>
            </a:pPr>
            <a:r>
              <a:rPr lang="zh-CN" altLang="en-US" sz="2800" spc="300" dirty="0">
                <a:solidFill>
                  <a:schemeClr val="tx1"/>
                </a:solidFill>
                <a:latin typeface="微软雅黑 Light" panose="020B0502040204020203" charset="-122"/>
                <a:ea typeface="微软雅黑 Light" panose="020B0502040204020203" charset="-122"/>
              </a:rPr>
              <a:t>早期</a:t>
            </a:r>
            <a:r>
              <a:rPr lang="en-US" altLang="zh-CN" sz="2800" spc="300" dirty="0" err="1" smtClean="0">
                <a:solidFill>
                  <a:schemeClr val="tx1"/>
                </a:solidFill>
                <a:latin typeface="微软雅黑 Light" panose="020B0502040204020203" charset="-122"/>
                <a:ea typeface="微软雅黑 Light" panose="020B0502040204020203" charset="-122"/>
              </a:rPr>
              <a:t>cpu</a:t>
            </a:r>
            <a:r>
              <a:rPr lang="zh-CN" altLang="en-US" sz="2800" spc="300" dirty="0" smtClean="0">
                <a:solidFill>
                  <a:schemeClr val="tx1"/>
                </a:solidFill>
                <a:latin typeface="微软雅黑 Light" panose="020B0502040204020203" charset="-122"/>
                <a:ea typeface="微软雅黑 Light" panose="020B0502040204020203" charset="-122"/>
              </a:rPr>
              <a:t>，核数少</a:t>
            </a:r>
            <a:r>
              <a:rPr lang="zh-CN" altLang="en-US" sz="2800" spc="300" dirty="0">
                <a:solidFill>
                  <a:schemeClr val="tx1"/>
                </a:solidFill>
                <a:latin typeface="微软雅黑 Light" panose="020B0502040204020203" charset="-122"/>
                <a:ea typeface="微软雅黑 Light" panose="020B0502040204020203" charset="-122"/>
              </a:rPr>
              <a:t>，内部</a:t>
            </a:r>
            <a:r>
              <a:rPr lang="zh-CN" altLang="en-US" sz="2800" spc="300" dirty="0" smtClean="0">
                <a:solidFill>
                  <a:schemeClr val="tx1"/>
                </a:solidFill>
                <a:latin typeface="微软雅黑 Light" panose="020B0502040204020203" charset="-122"/>
                <a:ea typeface="微软雅黑 Light" panose="020B0502040204020203" charset="-122"/>
              </a:rPr>
              <a:t>模块少</a:t>
            </a:r>
            <a:r>
              <a:rPr lang="zh-CN" altLang="en-US" sz="2800" spc="300" dirty="0">
                <a:solidFill>
                  <a:schemeClr val="tx1"/>
                </a:solidFill>
                <a:latin typeface="微软雅黑 Light" panose="020B0502040204020203" charset="-122"/>
                <a:ea typeface="微软雅黑 Light" panose="020B0502040204020203" charset="-122"/>
              </a:rPr>
              <a:t>，结构单一，</a:t>
            </a:r>
            <a:r>
              <a:rPr lang="zh-CN" altLang="en-US" sz="2800" spc="300" dirty="0">
                <a:latin typeface="微软雅黑 Light" panose="020B0502040204020203" charset="-122"/>
                <a:ea typeface="微软雅黑 Light" panose="020B0502040204020203" charset="-122"/>
              </a:rPr>
              <a:t>星形总线</a:t>
            </a:r>
            <a:endParaRPr lang="zh-CN" altLang="en-US" sz="2800" spc="300" dirty="0">
              <a:solidFill>
                <a:schemeClr val="tx1"/>
              </a:solidFill>
              <a:latin typeface="微软雅黑 Light" panose="020B0502040204020203" charset="-122"/>
              <a:ea typeface="微软雅黑 Light" panose="020B0502040204020203" charset="-122"/>
            </a:endParaRPr>
          </a:p>
          <a:p>
            <a:pPr marL="914400" lvl="1" indent="-457200">
              <a:buFont typeface="Arial" panose="020B0604020202020204" pitchFamily="34" charset="0"/>
              <a:buChar char="•"/>
            </a:pPr>
            <a:r>
              <a:rPr lang="zh-CN" altLang="en-US" sz="2800" spc="300" dirty="0" smtClean="0">
                <a:solidFill>
                  <a:schemeClr val="tx1"/>
                </a:solidFill>
                <a:latin typeface="微软雅黑 Light" panose="020B0502040204020203" charset="-122"/>
                <a:ea typeface="微软雅黑 Light" panose="020B0502040204020203" charset="-122"/>
              </a:rPr>
              <a:t>星形</a:t>
            </a:r>
            <a:r>
              <a:rPr lang="zh-CN" altLang="en-US" sz="2800" spc="300" dirty="0">
                <a:solidFill>
                  <a:schemeClr val="tx1"/>
                </a:solidFill>
                <a:latin typeface="微软雅黑 Light" panose="020B0502040204020203" charset="-122"/>
                <a:ea typeface="微软雅黑 Light" panose="020B0502040204020203" charset="-122"/>
              </a:rPr>
              <a:t>总线</a:t>
            </a:r>
            <a:r>
              <a:rPr lang="zh-CN" altLang="en-US" sz="2800" spc="300" dirty="0" smtClean="0">
                <a:solidFill>
                  <a:schemeClr val="tx1"/>
                </a:solidFill>
                <a:latin typeface="微软雅黑 Light" panose="020B0502040204020203" charset="-122"/>
                <a:ea typeface="微软雅黑 Light" panose="020B0502040204020203" charset="-122"/>
              </a:rPr>
              <a:t>中</a:t>
            </a:r>
            <a:endParaRPr lang="en-US" altLang="zh-CN" sz="2800" spc="300" dirty="0" smtClean="0">
              <a:solidFill>
                <a:schemeClr val="tx1"/>
              </a:solidFill>
              <a:latin typeface="微软雅黑 Light" panose="020B0502040204020203" charset="-122"/>
              <a:ea typeface="微软雅黑 Light" panose="020B0502040204020203" charset="-122"/>
            </a:endParaRPr>
          </a:p>
          <a:p>
            <a:pPr marL="1371600" lvl="2" indent="-457200">
              <a:buFont typeface="Arial" panose="020B0604020202020204" pitchFamily="34" charset="0"/>
              <a:buChar char="•"/>
            </a:pPr>
            <a:r>
              <a:rPr lang="zh-CN" altLang="en-US" sz="2800" spc="300" dirty="0" smtClean="0">
                <a:solidFill>
                  <a:schemeClr val="tx1"/>
                </a:solidFill>
                <a:latin typeface="微软雅黑 Light" panose="020B0502040204020203" charset="-122"/>
                <a:ea typeface="微软雅黑 Light" panose="020B0502040204020203" charset="-122"/>
              </a:rPr>
              <a:t>CPU在</a:t>
            </a:r>
            <a:r>
              <a:rPr lang="zh-CN" altLang="en-US" sz="2800" spc="300" dirty="0">
                <a:solidFill>
                  <a:schemeClr val="tx1"/>
                </a:solidFill>
                <a:latin typeface="微软雅黑 Light" panose="020B0502040204020203" charset="-122"/>
                <a:ea typeface="微软雅黑 Light" panose="020B0502040204020203" charset="-122"/>
              </a:rPr>
              <a:t>中心位置，各个模块都与其</a:t>
            </a:r>
            <a:r>
              <a:rPr lang="zh-CN" altLang="en-US" sz="2800" spc="300" dirty="0" smtClean="0">
                <a:solidFill>
                  <a:schemeClr val="tx1"/>
                </a:solidFill>
                <a:latin typeface="微软雅黑 Light" panose="020B0502040204020203" charset="-122"/>
                <a:ea typeface="微软雅黑 Light" panose="020B0502040204020203" charset="-122"/>
              </a:rPr>
              <a:t>连接</a:t>
            </a:r>
            <a:endParaRPr lang="en-US" altLang="zh-CN" sz="2800" spc="300" dirty="0" smtClean="0">
              <a:solidFill>
                <a:schemeClr val="tx1"/>
              </a:solidFill>
              <a:latin typeface="微软雅黑 Light" panose="020B0502040204020203" charset="-122"/>
              <a:ea typeface="微软雅黑 Light" panose="020B0502040204020203" charset="-122"/>
            </a:endParaRPr>
          </a:p>
          <a:p>
            <a:pPr marL="1371600" lvl="2" indent="-457200">
              <a:buFont typeface="Arial" panose="020B0604020202020204" pitchFamily="34" charset="0"/>
              <a:buChar char="•"/>
            </a:pPr>
            <a:r>
              <a:rPr lang="zh-CN" altLang="en-US" sz="2800" spc="300" dirty="0" smtClean="0">
                <a:solidFill>
                  <a:schemeClr val="tx1"/>
                </a:solidFill>
                <a:latin typeface="微软雅黑 Light" panose="020B0502040204020203" charset="-122"/>
                <a:ea typeface="微软雅黑 Light" panose="020B0502040204020203" charset="-122"/>
              </a:rPr>
              <a:t>各模块不</a:t>
            </a:r>
            <a:r>
              <a:rPr lang="zh-CN" altLang="en-US" sz="2800" spc="300" dirty="0">
                <a:solidFill>
                  <a:schemeClr val="tx1"/>
                </a:solidFill>
                <a:latin typeface="微软雅黑 Light" panose="020B0502040204020203" charset="-122"/>
                <a:ea typeface="微软雅黑 Light" panose="020B0502040204020203" charset="-122"/>
              </a:rPr>
              <a:t>直接交互</a:t>
            </a:r>
            <a:r>
              <a:rPr lang="zh-CN" altLang="en-US" sz="2800" spc="300" dirty="0" smtClean="0">
                <a:solidFill>
                  <a:schemeClr val="tx1"/>
                </a:solidFill>
                <a:latin typeface="微软雅黑 Light" panose="020B0502040204020203" charset="-122"/>
                <a:ea typeface="微软雅黑 Light" panose="020B0502040204020203" charset="-122"/>
              </a:rPr>
              <a:t>，须</a:t>
            </a:r>
            <a:r>
              <a:rPr lang="zh-CN" altLang="en-US" sz="2800" spc="300" dirty="0">
                <a:solidFill>
                  <a:schemeClr val="tx1"/>
                </a:solidFill>
                <a:latin typeface="微软雅黑 Light" panose="020B0502040204020203" charset="-122"/>
                <a:ea typeface="微软雅黑 Light" panose="020B0502040204020203" charset="-122"/>
              </a:rPr>
              <a:t>通过</a:t>
            </a:r>
            <a:r>
              <a:rPr lang="zh-CN" altLang="en-US" sz="2800" spc="300" dirty="0" smtClean="0">
                <a:solidFill>
                  <a:schemeClr val="tx1"/>
                </a:solidFill>
                <a:latin typeface="微软雅黑 Light" panose="020B0502040204020203" charset="-122"/>
                <a:ea typeface="微软雅黑 Light" panose="020B0502040204020203" charset="-122"/>
              </a:rPr>
              <a:t>内核中转</a:t>
            </a:r>
            <a:endParaRPr lang="zh-CN" altLang="en-US" sz="2800" spc="300" dirty="0">
              <a:solidFill>
                <a:schemeClr val="tx1"/>
              </a:solidFill>
              <a:latin typeface="微软雅黑 Light" panose="020B0502040204020203" charset="-122"/>
              <a:ea typeface="微软雅黑 Light" panose="020B0502040204020203" charset="-122"/>
            </a:endParaRPr>
          </a:p>
          <a:p>
            <a:pPr marL="914400" lvl="1" indent="-457200">
              <a:buFont typeface="Arial" panose="020B0604020202020204" pitchFamily="34" charset="0"/>
              <a:buChar char="•"/>
            </a:pPr>
            <a:r>
              <a:rPr lang="zh-CN" altLang="en-US" sz="2800" spc="300" dirty="0" smtClean="0">
                <a:solidFill>
                  <a:schemeClr val="tx1"/>
                </a:solidFill>
                <a:latin typeface="微软雅黑 Light" panose="020B0502040204020203" charset="-122"/>
                <a:ea typeface="微软雅黑 Light" panose="020B0502040204020203" charset="-122"/>
              </a:rPr>
              <a:t>为实现单机扩展</a:t>
            </a:r>
            <a:r>
              <a:rPr lang="zh-CN" altLang="en-US" sz="2800" spc="300" dirty="0">
                <a:solidFill>
                  <a:schemeClr val="tx1"/>
                </a:solidFill>
                <a:latin typeface="微软雅黑 Light" panose="020B0502040204020203" charset="-122"/>
                <a:ea typeface="微软雅黑 Light" panose="020B0502040204020203" charset="-122"/>
              </a:rPr>
              <a:t>，一种</a:t>
            </a:r>
            <a:r>
              <a:rPr lang="zh-CN" altLang="en-US" sz="2800" spc="300" dirty="0" smtClean="0">
                <a:solidFill>
                  <a:schemeClr val="tx1"/>
                </a:solidFill>
                <a:latin typeface="微软雅黑 Light" panose="020B0502040204020203" charset="-122"/>
                <a:ea typeface="微软雅黑 Light" panose="020B0502040204020203" charset="-122"/>
              </a:rPr>
              <a:t>简单的</a:t>
            </a:r>
            <a:r>
              <a:rPr lang="zh-CN" altLang="en-US" sz="2800" spc="300" dirty="0">
                <a:solidFill>
                  <a:schemeClr val="tx1"/>
                </a:solidFill>
                <a:latin typeface="微软雅黑 Light" panose="020B0502040204020203" charset="-122"/>
                <a:ea typeface="微软雅黑 Light" panose="020B0502040204020203" charset="-122"/>
              </a:rPr>
              <a:t>方法是在一个主板上放置多个CPU</a:t>
            </a:r>
            <a:r>
              <a:rPr lang="zh-CN" altLang="en-US" sz="2800" spc="300" dirty="0" smtClean="0">
                <a:solidFill>
                  <a:schemeClr val="tx1"/>
                </a:solidFill>
                <a:latin typeface="微软雅黑 Light" panose="020B0502040204020203" charset="-122"/>
                <a:ea typeface="微软雅黑 Light" panose="020B0502040204020203" charset="-122"/>
              </a:rPr>
              <a:t>插槽</a:t>
            </a:r>
            <a:endParaRPr lang="en-US" altLang="zh-CN" sz="2800" spc="300" dirty="0" smtClean="0">
              <a:solidFill>
                <a:schemeClr val="tx1"/>
              </a:solidFill>
              <a:latin typeface="微软雅黑 Light" panose="020B0502040204020203" charset="-122"/>
              <a:ea typeface="微软雅黑 Light" panose="020B0502040204020203" charset="-122"/>
            </a:endParaRPr>
          </a:p>
          <a:p>
            <a:pPr marL="1371600" lvl="2" indent="-457200">
              <a:buFont typeface="Arial" panose="020B0604020202020204" pitchFamily="34" charset="0"/>
              <a:buChar char="•"/>
            </a:pPr>
            <a:r>
              <a:rPr lang="zh-CN" altLang="en-US" sz="2800" spc="300" dirty="0" smtClean="0">
                <a:solidFill>
                  <a:schemeClr val="tx1"/>
                </a:solidFill>
                <a:latin typeface="微软雅黑 Light" panose="020B0502040204020203" charset="-122"/>
                <a:ea typeface="微软雅黑 Light" panose="020B0502040204020203" charset="-122"/>
              </a:rPr>
              <a:t>不同CPU的</a:t>
            </a:r>
            <a:r>
              <a:rPr lang="zh-CN" altLang="en-US" sz="2800" spc="300" dirty="0">
                <a:solidFill>
                  <a:schemeClr val="tx1"/>
                </a:solidFill>
                <a:latin typeface="微软雅黑 Light" panose="020B0502040204020203" charset="-122"/>
                <a:ea typeface="微软雅黑 Light" panose="020B0502040204020203" charset="-122"/>
              </a:rPr>
              <a:t>内核之间的访问</a:t>
            </a:r>
            <a:r>
              <a:rPr lang="zh-CN" altLang="en-US" sz="2800" spc="300" dirty="0" smtClean="0">
                <a:solidFill>
                  <a:schemeClr val="tx1"/>
                </a:solidFill>
                <a:latin typeface="微软雅黑 Light" panose="020B0502040204020203" charset="-122"/>
                <a:ea typeface="微软雅黑 Light" panose="020B0502040204020203" charset="-122"/>
              </a:rPr>
              <a:t>需经过</a:t>
            </a:r>
            <a:r>
              <a:rPr lang="zh-CN" altLang="en-US" sz="2800" spc="300" dirty="0">
                <a:solidFill>
                  <a:schemeClr val="tx1"/>
                </a:solidFill>
                <a:latin typeface="微软雅黑 Light" panose="020B0502040204020203" charset="-122"/>
                <a:ea typeface="微软雅黑 Light" panose="020B0502040204020203" charset="-122"/>
              </a:rPr>
              <a:t>主板</a:t>
            </a:r>
            <a:r>
              <a:rPr lang="zh-CN" altLang="en-US" sz="2800" spc="300" dirty="0" smtClean="0">
                <a:solidFill>
                  <a:schemeClr val="tx1"/>
                </a:solidFill>
                <a:latin typeface="微软雅黑 Light" panose="020B0502040204020203" charset="-122"/>
                <a:ea typeface="微软雅黑 Light" panose="020B0502040204020203" charset="-122"/>
              </a:rPr>
              <a:t>，延迟较高</a:t>
            </a:r>
            <a:endParaRPr lang="zh-CN" altLang="en-US" sz="2800" spc="300" dirty="0">
              <a:solidFill>
                <a:schemeClr val="tx1"/>
              </a:solidFill>
              <a:latin typeface="微软雅黑 Light" panose="020B0502040204020203" charset="-122"/>
              <a:ea typeface="微软雅黑 Light" panose="020B0502040204020203" charset="-122"/>
            </a:endParaRPr>
          </a:p>
          <a:p>
            <a:pPr marL="457200" indent="-457200" fontAlgn="auto">
              <a:spcBef>
                <a:spcPts val="0"/>
              </a:spcBef>
              <a:spcAft>
                <a:spcPts val="0"/>
              </a:spcAft>
              <a:buFont typeface="Arial" panose="020B0604020202020204" pitchFamily="34" charset="0"/>
              <a:buChar char="•"/>
            </a:pPr>
            <a:endParaRPr lang="zh-CN" altLang="en-US" sz="28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endParaRPr lang="zh-CN" altLang="en-US" sz="2800" spc="300" dirty="0">
              <a:solidFill>
                <a:schemeClr val="tx1"/>
              </a:solidFill>
              <a:latin typeface="微软雅黑 Light" panose="020B0502040204020203" charset="-122"/>
              <a:ea typeface="微软雅黑 Light" panose="020B0502040204020203" charset="-122"/>
            </a:endParaRPr>
          </a:p>
        </p:txBody>
      </p:sp>
      <p:sp>
        <p:nvSpPr>
          <p:cNvPr id="5" name="文本框 4"/>
          <p:cNvSpPr txBox="1"/>
          <p:nvPr/>
        </p:nvSpPr>
        <p:spPr>
          <a:xfrm>
            <a:off x="793610" y="108791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现代处理器结构</a:t>
            </a:r>
          </a:p>
        </p:txBody>
      </p:sp>
      <p:cxnSp>
        <p:nvCxnSpPr>
          <p:cNvPr id="6" name="直接连接符 5"/>
          <p:cNvCxnSpPr/>
          <p:nvPr/>
        </p:nvCxnSpPr>
        <p:spPr>
          <a:xfrm>
            <a:off x="880698" y="154829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529580" cy="511175"/>
          </a:xfrm>
        </p:spPr>
        <p:txBody>
          <a:bodyPr/>
          <a:lstStyle/>
          <a:p>
            <a:r>
              <a:rPr lang="en-US" altLang="zh-CN" dirty="0">
                <a:sym typeface="+mn-ea"/>
              </a:rPr>
              <a:t>2.8.2 Intel </a:t>
            </a:r>
            <a:r>
              <a:rPr lang="zh-CN" altLang="en-US" dirty="0">
                <a:sym typeface="+mn-ea"/>
              </a:rPr>
              <a:t>环形总线架构</a:t>
            </a:r>
            <a:endParaRPr lang="zh-CN" altLang="en-US" dirty="0"/>
          </a:p>
        </p:txBody>
      </p:sp>
      <p:sp>
        <p:nvSpPr>
          <p:cNvPr id="4" name="矩形 3"/>
          <p:cNvSpPr/>
          <p:nvPr/>
        </p:nvSpPr>
        <p:spPr>
          <a:xfrm>
            <a:off x="5579744" y="1127760"/>
            <a:ext cx="6612255" cy="4770537"/>
          </a:xfrm>
          <a:prstGeom prst="rect">
            <a:avLst/>
          </a:prstGeom>
        </p:spPr>
        <p:txBody>
          <a:bodyPr wrap="square">
            <a:spAutoFit/>
          </a:bodyPr>
          <a:lstStyle/>
          <a:p>
            <a:pPr fontAlgn="auto">
              <a:lnSpc>
                <a:spcPct val="100000"/>
              </a:lnSpc>
              <a:spcBef>
                <a:spcPts val="600"/>
              </a:spcBef>
              <a:spcAft>
                <a:spcPts val="600"/>
              </a:spcAft>
            </a:pPr>
            <a:r>
              <a:rPr sz="2400" spc="300" dirty="0" smtClean="0">
                <a:latin typeface="微软雅黑 Light" panose="020B0502040204020203" charset="-122"/>
                <a:ea typeface="微软雅黑 Light" panose="020B0502040204020203" charset="-122"/>
              </a:rPr>
              <a:t>① </a:t>
            </a:r>
            <a:r>
              <a:rPr sz="2400" b="1" spc="300" dirty="0" err="1" smtClean="0">
                <a:solidFill>
                  <a:srgbClr val="FF0000"/>
                </a:solidFill>
                <a:latin typeface="微软雅黑 Light" panose="020B0502040204020203" charset="-122"/>
                <a:ea typeface="微软雅黑 Light" panose="020B0502040204020203" charset="-122"/>
              </a:rPr>
              <a:t>双环</a:t>
            </a:r>
            <a:r>
              <a:rPr lang="zh-CN" altLang="en-US" sz="2400" spc="300" dirty="0" smtClean="0">
                <a:latin typeface="微软雅黑 Light" panose="020B0502040204020203" charset="-122"/>
                <a:ea typeface="微软雅黑 Light" panose="020B0502040204020203" charset="-122"/>
              </a:rPr>
              <a:t>，</a:t>
            </a:r>
            <a:r>
              <a:rPr sz="2400" spc="300" dirty="0" err="1" smtClean="0">
                <a:latin typeface="微软雅黑 Light" panose="020B0502040204020203" charset="-122"/>
                <a:ea typeface="微软雅黑 Light" panose="020B0502040204020203" charset="-122"/>
              </a:rPr>
              <a:t>任两个接入点之间的距离不超过接入点总数的一半</a:t>
            </a:r>
            <a:r>
              <a:rPr sz="2400" spc="300" dirty="0" err="1">
                <a:latin typeface="微软雅黑 Light" panose="020B0502040204020203" charset="-122"/>
                <a:ea typeface="微软雅黑 Light" panose="020B0502040204020203" charset="-122"/>
              </a:rPr>
              <a:t>，</a:t>
            </a:r>
            <a:r>
              <a:rPr sz="2400" spc="300" dirty="0" err="1" smtClean="0">
                <a:solidFill>
                  <a:srgbClr val="FF0000"/>
                </a:solidFill>
                <a:latin typeface="微软雅黑 Light" panose="020B0502040204020203" charset="-122"/>
                <a:ea typeface="微软雅黑 Light" panose="020B0502040204020203" charset="-122"/>
              </a:rPr>
              <a:t>延迟较低</a:t>
            </a:r>
            <a:r>
              <a:rPr lang="zh-CN" altLang="en-US" sz="2400" spc="300" dirty="0" smtClean="0">
                <a:latin typeface="微软雅黑 Light" panose="020B0502040204020203" charset="-122"/>
                <a:ea typeface="微软雅黑 Light" panose="020B0502040204020203" charset="-122"/>
              </a:rPr>
              <a:t>。</a:t>
            </a:r>
            <a:endParaRPr sz="2400" spc="300" dirty="0">
              <a:latin typeface="微软雅黑 Light" panose="020B0502040204020203" charset="-122"/>
              <a:ea typeface="微软雅黑 Light" panose="020B0502040204020203" charset="-122"/>
            </a:endParaRPr>
          </a:p>
          <a:p>
            <a:pPr fontAlgn="auto">
              <a:lnSpc>
                <a:spcPct val="100000"/>
              </a:lnSpc>
              <a:spcBef>
                <a:spcPts val="600"/>
              </a:spcBef>
              <a:spcAft>
                <a:spcPts val="600"/>
              </a:spcAft>
            </a:pPr>
            <a:r>
              <a:rPr sz="2400" spc="300" dirty="0">
                <a:latin typeface="微软雅黑 Light" panose="020B0502040204020203" charset="-122"/>
                <a:ea typeface="微软雅黑 Light" panose="020B0502040204020203" charset="-122"/>
              </a:rPr>
              <a:t>② </a:t>
            </a:r>
            <a:r>
              <a:rPr sz="2400" spc="300" dirty="0" err="1" smtClean="0">
                <a:latin typeface="微软雅黑 Light" panose="020B0502040204020203" charset="-122"/>
                <a:ea typeface="微软雅黑 Light" panose="020B0502040204020203" charset="-122"/>
              </a:rPr>
              <a:t>各模块间</a:t>
            </a:r>
            <a:r>
              <a:rPr sz="2400" spc="300" dirty="0" err="1" smtClean="0">
                <a:solidFill>
                  <a:srgbClr val="FF0000"/>
                </a:solidFill>
                <a:latin typeface="微软雅黑 Light" panose="020B0502040204020203" charset="-122"/>
                <a:ea typeface="微软雅黑 Light" panose="020B0502040204020203" charset="-122"/>
              </a:rPr>
              <a:t>交互方便</a:t>
            </a:r>
            <a:r>
              <a:rPr sz="2400" spc="300" dirty="0" err="1">
                <a:latin typeface="微软雅黑 Light" panose="020B0502040204020203" charset="-122"/>
                <a:ea typeface="微软雅黑 Light" panose="020B0502040204020203" charset="-122"/>
              </a:rPr>
              <a:t>，</a:t>
            </a:r>
            <a:r>
              <a:rPr sz="2400" spc="300" dirty="0" err="1" smtClean="0">
                <a:latin typeface="微软雅黑 Light" panose="020B0502040204020203" charset="-122"/>
                <a:ea typeface="微软雅黑 Light" panose="020B0502040204020203" charset="-122"/>
              </a:rPr>
              <a:t>不需通过核中转</a:t>
            </a:r>
            <a:r>
              <a:rPr sz="2400" spc="300" dirty="0" err="1">
                <a:latin typeface="微软雅黑 Light" panose="020B0502040204020203" charset="-122"/>
                <a:ea typeface="微软雅黑 Light" panose="020B0502040204020203" charset="-122"/>
              </a:rPr>
              <a:t>，使得一些高级加速技术如直接缓存访问（Direct</a:t>
            </a:r>
            <a:r>
              <a:rPr sz="2400" spc="300" dirty="0">
                <a:latin typeface="微软雅黑 Light" panose="020B0502040204020203" charset="-122"/>
                <a:ea typeface="微软雅黑 Light" panose="020B0502040204020203" charset="-122"/>
              </a:rPr>
              <a:t> Cache </a:t>
            </a:r>
            <a:r>
              <a:rPr sz="2400" spc="300" dirty="0" err="1">
                <a:latin typeface="微软雅黑 Light" panose="020B0502040204020203" charset="-122"/>
                <a:ea typeface="微软雅黑 Light" panose="020B0502040204020203" charset="-122"/>
              </a:rPr>
              <a:t>Access，DCA）等应运而生</a:t>
            </a:r>
            <a:r>
              <a:rPr sz="2400" spc="300" dirty="0" smtClean="0">
                <a:latin typeface="微软雅黑 Light" panose="020B0502040204020203" charset="-122"/>
                <a:ea typeface="微软雅黑 Light" panose="020B0502040204020203" charset="-122"/>
              </a:rPr>
              <a:t>。</a:t>
            </a:r>
            <a:endParaRPr sz="2400" spc="300" dirty="0">
              <a:latin typeface="微软雅黑 Light" panose="020B0502040204020203" charset="-122"/>
              <a:ea typeface="微软雅黑 Light" panose="020B0502040204020203" charset="-122"/>
            </a:endParaRPr>
          </a:p>
          <a:p>
            <a:pPr fontAlgn="auto">
              <a:lnSpc>
                <a:spcPct val="100000"/>
              </a:lnSpc>
              <a:spcBef>
                <a:spcPts val="600"/>
              </a:spcBef>
              <a:spcAft>
                <a:spcPts val="600"/>
              </a:spcAft>
            </a:pPr>
            <a:r>
              <a:rPr sz="2400" spc="300" dirty="0">
                <a:latin typeface="微软雅黑 Light" panose="020B0502040204020203" charset="-122"/>
                <a:ea typeface="微软雅黑 Light" panose="020B0502040204020203" charset="-122"/>
              </a:rPr>
              <a:t>③ </a:t>
            </a:r>
            <a:r>
              <a:rPr sz="2400" spc="300" dirty="0" err="1" smtClean="0">
                <a:latin typeface="微软雅黑 Light" panose="020B0502040204020203" charset="-122"/>
                <a:ea typeface="微软雅黑 Light" panose="020B0502040204020203" charset="-122"/>
              </a:rPr>
              <a:t>高速的环形总线保证了</a:t>
            </a:r>
            <a:r>
              <a:rPr sz="2400" spc="300" dirty="0" err="1" smtClean="0">
                <a:solidFill>
                  <a:srgbClr val="FF0000"/>
                </a:solidFill>
                <a:latin typeface="微软雅黑 Light" panose="020B0502040204020203" charset="-122"/>
                <a:ea typeface="微软雅黑 Light" panose="020B0502040204020203" charset="-122"/>
              </a:rPr>
              <a:t>高性能</a:t>
            </a:r>
            <a:endParaRPr lang="en-US" sz="2400" spc="300" dirty="0" smtClean="0">
              <a:solidFill>
                <a:srgbClr val="FF0000"/>
              </a:solidFill>
              <a:latin typeface="微软雅黑 Light" panose="020B0502040204020203" charset="-122"/>
              <a:ea typeface="微软雅黑 Light" panose="020B0502040204020203" charset="-122"/>
            </a:endParaRPr>
          </a:p>
          <a:p>
            <a:pPr fontAlgn="auto">
              <a:lnSpc>
                <a:spcPct val="100000"/>
              </a:lnSpc>
              <a:spcBef>
                <a:spcPts val="600"/>
              </a:spcBef>
              <a:spcAft>
                <a:spcPts val="600"/>
              </a:spcAft>
            </a:pPr>
            <a:r>
              <a:rPr lang="en-US" sz="2400" spc="300" dirty="0" smtClean="0">
                <a:latin typeface="微软雅黑 Light" panose="020B0502040204020203" charset="-122"/>
                <a:ea typeface="微软雅黑 Light" panose="020B0502040204020203" charset="-122"/>
              </a:rPr>
              <a:t>     </a:t>
            </a:r>
            <a:r>
              <a:rPr sz="2400" spc="300" dirty="0" smtClean="0">
                <a:latin typeface="微软雅黑 Light" panose="020B0502040204020203" charset="-122"/>
                <a:ea typeface="微软雅黑 Light" panose="020B0502040204020203" charset="-122"/>
              </a:rPr>
              <a:t>在</a:t>
            </a:r>
            <a:r>
              <a:rPr sz="2400" spc="300" dirty="0">
                <a:latin typeface="微软雅黑 Light" panose="020B0502040204020203" charset="-122"/>
                <a:ea typeface="微软雅黑 Light" panose="020B0502040204020203" charset="-122"/>
              </a:rPr>
              <a:t>Nehalem架构中</a:t>
            </a:r>
            <a:r>
              <a:rPr sz="2400" spc="300" dirty="0" smtClean="0">
                <a:latin typeface="微软雅黑 Light" panose="020B0502040204020203" charset="-122"/>
                <a:ea typeface="微软雅黑 Light" panose="020B0502040204020203" charset="-122"/>
              </a:rPr>
              <a:t>，核到核的访问延迟只有</a:t>
            </a:r>
            <a:r>
              <a:rPr sz="2400" spc="300" dirty="0">
                <a:latin typeface="微软雅黑 Light" panose="020B0502040204020203" charset="-122"/>
                <a:ea typeface="微软雅黑 Light" panose="020B0502040204020203" charset="-122"/>
              </a:rPr>
              <a:t>60 </a:t>
            </a:r>
            <a:r>
              <a:rPr sz="2400" spc="300" dirty="0" err="1">
                <a:latin typeface="微软雅黑 Light" panose="020B0502040204020203" charset="-122"/>
                <a:ea typeface="微软雅黑 Light" panose="020B0502040204020203" charset="-122"/>
              </a:rPr>
              <a:t>ns左右</a:t>
            </a:r>
            <a:r>
              <a:rPr sz="2400" spc="300" dirty="0" err="1" smtClean="0">
                <a:latin typeface="微软雅黑 Light" panose="020B0502040204020203" charset="-122"/>
                <a:ea typeface="微软雅黑 Light" panose="020B0502040204020203" charset="-122"/>
              </a:rPr>
              <a:t>，带宽</a:t>
            </a:r>
            <a:r>
              <a:rPr lang="zh-CN" altLang="en-US" sz="2400" spc="300" dirty="0" smtClean="0">
                <a:latin typeface="微软雅黑 Light" panose="020B0502040204020203" charset="-122"/>
                <a:ea typeface="微软雅黑 Light" panose="020B0502040204020203" charset="-122"/>
              </a:rPr>
              <a:t>达</a:t>
            </a:r>
            <a:r>
              <a:rPr sz="2400" spc="300" dirty="0" smtClean="0">
                <a:latin typeface="微软雅黑 Light" panose="020B0502040204020203" charset="-122"/>
                <a:ea typeface="微软雅黑 Light" panose="020B0502040204020203" charset="-122"/>
              </a:rPr>
              <a:t>192GB/s</a:t>
            </a:r>
            <a:r>
              <a:rPr sz="2400" spc="300" dirty="0">
                <a:latin typeface="微软雅黑 Light" panose="020B0502040204020203" charset="-122"/>
                <a:ea typeface="微软雅黑 Light" panose="020B0502040204020203" charset="-122"/>
              </a:rPr>
              <a:t>。</a:t>
            </a:r>
          </a:p>
          <a:p>
            <a:pPr fontAlgn="auto">
              <a:lnSpc>
                <a:spcPct val="100000"/>
              </a:lnSpc>
              <a:spcBef>
                <a:spcPts val="600"/>
              </a:spcBef>
              <a:spcAft>
                <a:spcPts val="600"/>
              </a:spcAft>
            </a:pPr>
            <a:r>
              <a:rPr sz="2400" spc="300" dirty="0">
                <a:latin typeface="微软雅黑 Light" panose="020B0502040204020203" charset="-122"/>
                <a:ea typeface="微软雅黑 Light" panose="020B0502040204020203" charset="-122"/>
              </a:rPr>
              <a:t>④ </a:t>
            </a:r>
            <a:r>
              <a:rPr sz="2400" spc="300" dirty="0" err="1">
                <a:latin typeface="微软雅黑 Light" panose="020B0502040204020203" charset="-122"/>
                <a:ea typeface="微软雅黑 Light" panose="020B0502040204020203" charset="-122"/>
              </a:rPr>
              <a:t>方便</a:t>
            </a:r>
            <a:r>
              <a:rPr sz="2400" spc="300" dirty="0" err="1">
                <a:solidFill>
                  <a:srgbClr val="FF0000"/>
                </a:solidFill>
                <a:latin typeface="微软雅黑 Light" panose="020B0502040204020203" charset="-122"/>
                <a:ea typeface="微软雅黑 Light" panose="020B0502040204020203" charset="-122"/>
              </a:rPr>
              <a:t>灵活</a:t>
            </a:r>
            <a:r>
              <a:rPr sz="2400" spc="300" dirty="0" err="1" smtClean="0">
                <a:latin typeface="微软雅黑 Light" panose="020B0502040204020203" charset="-122"/>
                <a:ea typeface="微软雅黑 Light" panose="020B0502040204020203" charset="-122"/>
              </a:rPr>
              <a:t>。增加一个核</a:t>
            </a:r>
            <a:r>
              <a:rPr sz="2400" spc="300" dirty="0" err="1">
                <a:latin typeface="微软雅黑 Light" panose="020B0502040204020203" charset="-122"/>
                <a:ea typeface="微软雅黑 Light" panose="020B0502040204020203" charset="-122"/>
              </a:rPr>
              <a:t>，</a:t>
            </a:r>
            <a:r>
              <a:rPr sz="2400" spc="300" dirty="0" err="1" smtClean="0">
                <a:latin typeface="微软雅黑 Light" panose="020B0502040204020203" charset="-122"/>
                <a:ea typeface="微软雅黑 Light" panose="020B0502040204020203" charset="-122"/>
              </a:rPr>
              <a:t>只要在总线上加一个新的接入点</a:t>
            </a:r>
            <a:r>
              <a:rPr sz="2400" spc="300" dirty="0" smtClean="0">
                <a:latin typeface="微软雅黑 Light" panose="020B0502040204020203" charset="-122"/>
                <a:ea typeface="微软雅黑 Light" panose="020B0502040204020203" charset="-122"/>
              </a:rPr>
              <a:t>。</a:t>
            </a:r>
            <a:endParaRPr sz="2400" spc="300" dirty="0">
              <a:latin typeface="微软雅黑 Light" panose="020B0502040204020203" charset="-122"/>
              <a:ea typeface="微软雅黑 Light" panose="020B0502040204020203" charset="-122"/>
            </a:endParaRPr>
          </a:p>
        </p:txBody>
      </p:sp>
      <p:sp>
        <p:nvSpPr>
          <p:cNvPr id="5" name="文本框 7"/>
          <p:cNvSpPr txBox="1"/>
          <p:nvPr/>
        </p:nvSpPr>
        <p:spPr>
          <a:xfrm>
            <a:off x="6015990" y="509270"/>
            <a:ext cx="4798060"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环形总线优点</a:t>
            </a:r>
          </a:p>
        </p:txBody>
      </p:sp>
      <p:pic>
        <p:nvPicPr>
          <p:cNvPr id="7" name="图片 6" descr="图片4"/>
          <p:cNvPicPr>
            <a:picLocks noChangeAspect="1"/>
          </p:cNvPicPr>
          <p:nvPr/>
        </p:nvPicPr>
        <p:blipFill>
          <a:blip r:embed="rId2"/>
          <a:stretch>
            <a:fillRect/>
          </a:stretch>
        </p:blipFill>
        <p:spPr>
          <a:xfrm>
            <a:off x="-42211" y="1264920"/>
            <a:ext cx="5333031" cy="5355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449888" cy="511175"/>
          </a:xfrm>
        </p:spPr>
        <p:txBody>
          <a:bodyPr/>
          <a:lstStyle/>
          <a:p>
            <a:r>
              <a:rPr lang="en-US" altLang="zh-CN" dirty="0">
                <a:sym typeface="+mn-ea"/>
              </a:rPr>
              <a:t>2.8.2 Intel </a:t>
            </a:r>
            <a:r>
              <a:rPr lang="zh-CN" altLang="en-US" dirty="0">
                <a:sym typeface="+mn-ea"/>
              </a:rPr>
              <a:t>环形总线架构</a:t>
            </a:r>
            <a:endParaRPr lang="zh-CN" altLang="en-US" dirty="0"/>
          </a:p>
        </p:txBody>
      </p:sp>
      <p:sp>
        <p:nvSpPr>
          <p:cNvPr id="4" name="矩形 3"/>
          <p:cNvSpPr/>
          <p:nvPr/>
        </p:nvSpPr>
        <p:spPr>
          <a:xfrm>
            <a:off x="5955030" y="1348740"/>
            <a:ext cx="6188075" cy="3416320"/>
          </a:xfrm>
          <a:prstGeom prst="rect">
            <a:avLst/>
          </a:prstGeom>
        </p:spPr>
        <p:txBody>
          <a:bodyPr wrap="square">
            <a:spAutoFit/>
          </a:bodyPr>
          <a:lstStyle/>
          <a:p>
            <a:pPr fontAlgn="auto">
              <a:lnSpc>
                <a:spcPct val="100000"/>
              </a:lnSpc>
              <a:spcBef>
                <a:spcPts val="0"/>
              </a:spcBef>
              <a:spcAft>
                <a:spcPts val="0"/>
              </a:spcAft>
            </a:pPr>
            <a:r>
              <a:rPr sz="2400" spc="300" dirty="0" err="1" smtClean="0">
                <a:latin typeface="微软雅黑 Light" panose="020B0502040204020203" charset="-122"/>
                <a:ea typeface="微软雅黑 Light" panose="020B0502040204020203" charset="-122"/>
              </a:rPr>
              <a:t>核数的进一步增加</a:t>
            </a:r>
            <a:r>
              <a:rPr sz="2400" spc="300" dirty="0" err="1">
                <a:latin typeface="微软雅黑 Light" panose="020B0502040204020203" charset="-122"/>
                <a:ea typeface="微软雅黑 Light" panose="020B0502040204020203" charset="-122"/>
              </a:rPr>
              <a:t>，</a:t>
            </a:r>
            <a:r>
              <a:rPr sz="2400" spc="300" dirty="0" err="1" smtClean="0">
                <a:latin typeface="微软雅黑 Light" panose="020B0502040204020203" charset="-122"/>
                <a:ea typeface="微软雅黑 Light" panose="020B0502040204020203" charset="-122"/>
              </a:rPr>
              <a:t>环形总线长度越来越长，跨核访问的延迟越高</a:t>
            </a:r>
            <a:r>
              <a:rPr sz="2400" spc="300" dirty="0" smtClean="0">
                <a:latin typeface="微软雅黑 Light" panose="020B0502040204020203" charset="-122"/>
                <a:ea typeface="微软雅黑 Light" panose="020B0502040204020203" charset="-122"/>
              </a:rPr>
              <a:t>。</a:t>
            </a:r>
            <a:endParaRPr lang="en-US" sz="2400" spc="300" dirty="0" smtClean="0">
              <a:latin typeface="微软雅黑 Light" panose="020B0502040204020203" charset="-122"/>
              <a:ea typeface="微软雅黑 Light" panose="020B0502040204020203" charset="-122"/>
            </a:endParaRPr>
          </a:p>
          <a:p>
            <a:pPr fontAlgn="auto">
              <a:lnSpc>
                <a:spcPct val="100000"/>
              </a:lnSpc>
              <a:spcBef>
                <a:spcPts val="0"/>
              </a:spcBef>
              <a:spcAft>
                <a:spcPts val="0"/>
              </a:spcAft>
            </a:pPr>
            <a:endParaRPr lang="en-US" sz="2400" spc="300" dirty="0" smtClean="0">
              <a:latin typeface="微软雅黑 Light" panose="020B0502040204020203" charset="-122"/>
              <a:ea typeface="微软雅黑 Light" panose="020B0502040204020203" charset="-122"/>
            </a:endParaRPr>
          </a:p>
          <a:p>
            <a:pPr fontAlgn="auto">
              <a:lnSpc>
                <a:spcPct val="100000"/>
              </a:lnSpc>
              <a:spcBef>
                <a:spcPts val="0"/>
              </a:spcBef>
              <a:spcAft>
                <a:spcPts val="0"/>
              </a:spcAft>
            </a:pPr>
            <a:r>
              <a:rPr sz="2400" spc="300" dirty="0" err="1" smtClean="0">
                <a:latin typeface="微软雅黑 Light" panose="020B0502040204020203" charset="-122"/>
                <a:ea typeface="微软雅黑 Light" panose="020B0502040204020203" charset="-122"/>
              </a:rPr>
              <a:t>Intel</a:t>
            </a:r>
            <a:r>
              <a:rPr sz="2400" spc="300" dirty="0" err="1">
                <a:latin typeface="微软雅黑 Light" panose="020B0502040204020203" charset="-122"/>
                <a:ea typeface="微软雅黑 Light" panose="020B0502040204020203" charset="-122"/>
              </a:rPr>
              <a:t>研究发现，</a:t>
            </a:r>
            <a:r>
              <a:rPr sz="2400" spc="300" dirty="0" err="1" smtClean="0">
                <a:solidFill>
                  <a:srgbClr val="FF0000"/>
                </a:solidFill>
                <a:latin typeface="微软雅黑 Light" panose="020B0502040204020203" charset="-122"/>
                <a:ea typeface="微软雅黑 Light" panose="020B0502040204020203" charset="-122"/>
              </a:rPr>
              <a:t>在核数</a:t>
            </a:r>
            <a:r>
              <a:rPr lang="en-US" sz="2400" spc="300" dirty="0" smtClean="0">
                <a:solidFill>
                  <a:srgbClr val="FF0000"/>
                </a:solidFill>
                <a:latin typeface="微软雅黑 Light" panose="020B0502040204020203" charset="-122"/>
                <a:ea typeface="微软雅黑 Light" panose="020B0502040204020203" charset="-122"/>
              </a:rPr>
              <a:t>&gt;</a:t>
            </a:r>
            <a:r>
              <a:rPr sz="2400" spc="300" dirty="0" smtClean="0">
                <a:solidFill>
                  <a:srgbClr val="FF0000"/>
                </a:solidFill>
                <a:latin typeface="微软雅黑 Light" panose="020B0502040204020203" charset="-122"/>
                <a:ea typeface="微软雅黑 Light" panose="020B0502040204020203" charset="-122"/>
              </a:rPr>
              <a:t>12</a:t>
            </a:r>
            <a:r>
              <a:rPr sz="2400" spc="300" dirty="0" smtClean="0">
                <a:latin typeface="微软雅黑 Light" panose="020B0502040204020203" charset="-122"/>
                <a:ea typeface="微软雅黑 Light" panose="020B0502040204020203" charset="-122"/>
              </a:rPr>
              <a:t>时，系统延迟变得不可接受</a:t>
            </a:r>
            <a:r>
              <a:rPr lang="zh-CN" altLang="en-US" sz="2400" spc="300" dirty="0" smtClean="0">
                <a:latin typeface="微软雅黑 Light" panose="020B0502040204020203" charset="-122"/>
                <a:ea typeface="微软雅黑 Light" panose="020B0502040204020203" charset="-122"/>
              </a:rPr>
              <a:t>、</a:t>
            </a:r>
            <a:r>
              <a:rPr sz="2400" spc="300" dirty="0" err="1" smtClean="0">
                <a:latin typeface="微软雅黑 Light" panose="020B0502040204020203" charset="-122"/>
                <a:ea typeface="微软雅黑 Light" panose="020B0502040204020203" charset="-122"/>
              </a:rPr>
              <a:t>缓存间难一致性</a:t>
            </a:r>
            <a:r>
              <a:rPr sz="2400" spc="300" dirty="0" smtClean="0">
                <a:latin typeface="微软雅黑 Light" panose="020B0502040204020203" charset="-122"/>
                <a:ea typeface="微软雅黑 Light" panose="020B0502040204020203" charset="-122"/>
              </a:rPr>
              <a:t>。</a:t>
            </a:r>
            <a:endParaRPr lang="en-US" sz="2400" spc="300" dirty="0" smtClean="0">
              <a:latin typeface="微软雅黑 Light" panose="020B0502040204020203" charset="-122"/>
              <a:ea typeface="微软雅黑 Light" panose="020B0502040204020203" charset="-122"/>
            </a:endParaRPr>
          </a:p>
          <a:p>
            <a:pPr fontAlgn="auto">
              <a:lnSpc>
                <a:spcPct val="100000"/>
              </a:lnSpc>
              <a:spcBef>
                <a:spcPts val="0"/>
              </a:spcBef>
              <a:spcAft>
                <a:spcPts val="0"/>
              </a:spcAft>
            </a:pPr>
            <a:r>
              <a:rPr lang="zh-CN" altLang="en-US" sz="2400" spc="300" dirty="0" smtClean="0">
                <a:latin typeface="微软雅黑 Light" panose="020B0502040204020203" charset="-122"/>
                <a:ea typeface="微软雅黑 Light" panose="020B0502040204020203" charset="-122"/>
              </a:rPr>
              <a:t>故，</a:t>
            </a:r>
            <a:r>
              <a:rPr sz="2400" spc="300" dirty="0" err="1" smtClean="0">
                <a:latin typeface="微软雅黑 Light" panose="020B0502040204020203" charset="-122"/>
                <a:ea typeface="微软雅黑 Light" panose="020B0502040204020203" charset="-122"/>
              </a:rPr>
              <a:t>引入一种变种</a:t>
            </a:r>
            <a:r>
              <a:rPr lang="zh-CN" altLang="en-US" sz="2400" spc="300" dirty="0" smtClean="0">
                <a:latin typeface="微软雅黑 Light" panose="020B0502040204020203" charset="-122"/>
                <a:ea typeface="微软雅黑 Light" panose="020B0502040204020203" charset="-122"/>
              </a:rPr>
              <a:t>，如</a:t>
            </a:r>
            <a:r>
              <a:rPr lang="zh-CN" sz="2400" spc="300" dirty="0" smtClean="0">
                <a:latin typeface="微软雅黑 Light" panose="020B0502040204020203" charset="-122"/>
                <a:ea typeface="微软雅黑 Light" panose="020B0502040204020203" charset="-122"/>
              </a:rPr>
              <a:t>左图</a:t>
            </a:r>
            <a:r>
              <a:rPr lang="zh-CN" altLang="en-US" sz="2400" spc="300" dirty="0" smtClean="0">
                <a:latin typeface="微软雅黑 Light" panose="020B0502040204020203" charset="-122"/>
                <a:ea typeface="微软雅黑 Light" panose="020B0502040204020203" charset="-122"/>
              </a:rPr>
              <a:t>：</a:t>
            </a:r>
            <a:endParaRPr lang="en-US" altLang="zh-CN" sz="2400" spc="300" dirty="0" smtClean="0">
              <a:latin typeface="微软雅黑 Light" panose="020B0502040204020203" charset="-122"/>
              <a:ea typeface="微软雅黑 Light" panose="020B0502040204020203" charset="-122"/>
            </a:endParaRPr>
          </a:p>
          <a:p>
            <a:pPr fontAlgn="auto">
              <a:lnSpc>
                <a:spcPct val="100000"/>
              </a:lnSpc>
              <a:spcBef>
                <a:spcPts val="0"/>
              </a:spcBef>
              <a:spcAft>
                <a:spcPts val="0"/>
              </a:spcAft>
            </a:pPr>
            <a:r>
              <a:rPr sz="2400" spc="300" dirty="0" err="1" smtClean="0">
                <a:latin typeface="微软雅黑 Light" panose="020B0502040204020203" charset="-122"/>
                <a:ea typeface="微软雅黑 Light" panose="020B0502040204020203" charset="-122"/>
              </a:rPr>
              <a:t>Intel</a:t>
            </a:r>
            <a:r>
              <a:rPr sz="2400" spc="300" dirty="0" err="1">
                <a:latin typeface="微软雅黑 Light" panose="020B0502040204020203" charset="-122"/>
                <a:ea typeface="微软雅黑 Light" panose="020B0502040204020203" charset="-122"/>
              </a:rPr>
              <a:t>在Xeon</a:t>
            </a:r>
            <a:r>
              <a:rPr sz="2400" spc="300" dirty="0">
                <a:latin typeface="微软雅黑 Light" panose="020B0502040204020203" charset="-122"/>
                <a:ea typeface="微软雅黑 Light" panose="020B0502040204020203" charset="-122"/>
              </a:rPr>
              <a:t> E5 v4 HCC（High Core Count，高内核数产品）中采用的双环形总线互连结构。</a:t>
            </a:r>
          </a:p>
        </p:txBody>
      </p:sp>
      <p:sp>
        <p:nvSpPr>
          <p:cNvPr id="5" name="文本框 7"/>
          <p:cNvSpPr txBox="1"/>
          <p:nvPr/>
        </p:nvSpPr>
        <p:spPr>
          <a:xfrm>
            <a:off x="6015990" y="804545"/>
            <a:ext cx="4798060"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环形总线缺点及改进</a:t>
            </a:r>
          </a:p>
        </p:txBody>
      </p:sp>
      <p:pic>
        <p:nvPicPr>
          <p:cNvPr id="3" name="图片 -2147482580" descr="2T6"/>
          <p:cNvPicPr>
            <a:picLocks noChangeAspect="1"/>
          </p:cNvPicPr>
          <p:nvPr/>
        </p:nvPicPr>
        <p:blipFill>
          <a:blip r:embed="rId2"/>
          <a:stretch>
            <a:fillRect/>
          </a:stretch>
        </p:blipFill>
        <p:spPr>
          <a:xfrm>
            <a:off x="326073" y="1024255"/>
            <a:ext cx="5321935" cy="48094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720080" cy="511175"/>
          </a:xfrm>
        </p:spPr>
        <p:txBody>
          <a:bodyPr/>
          <a:lstStyle/>
          <a:p>
            <a:r>
              <a:rPr lang="en-US" altLang="zh-CN" dirty="0">
                <a:sym typeface="+mn-ea"/>
              </a:rPr>
              <a:t>2.8.3 Intel Mesh</a:t>
            </a:r>
            <a:r>
              <a:rPr lang="zh-CN" altLang="en-US" dirty="0">
                <a:sym typeface="+mn-ea"/>
              </a:rPr>
              <a:t>总线架构</a:t>
            </a:r>
          </a:p>
        </p:txBody>
      </p:sp>
      <p:sp>
        <p:nvSpPr>
          <p:cNvPr id="4" name="矩形 3"/>
          <p:cNvSpPr/>
          <p:nvPr/>
        </p:nvSpPr>
        <p:spPr>
          <a:xfrm>
            <a:off x="6144767" y="1170305"/>
            <a:ext cx="5632705" cy="4770537"/>
          </a:xfrm>
          <a:prstGeom prst="rect">
            <a:avLst/>
          </a:prstGeom>
        </p:spPr>
        <p:txBody>
          <a:bodyPr wrap="square">
            <a:spAutoFit/>
          </a:bodyPr>
          <a:lstStyle/>
          <a:p>
            <a:pPr marL="342900" indent="-342900" fontAlgn="auto">
              <a:lnSpc>
                <a:spcPct val="100000"/>
              </a:lnSpc>
              <a:spcBef>
                <a:spcPts val="600"/>
              </a:spcBef>
              <a:spcAft>
                <a:spcPts val="600"/>
              </a:spcAft>
              <a:buFont typeface="Arial" panose="020B0604020202020204" pitchFamily="34" charset="0"/>
              <a:buChar char="•"/>
            </a:pPr>
            <a:r>
              <a:rPr lang="zh-CN" altLang="en-US" sz="2400" spc="300" dirty="0" smtClean="0">
                <a:latin typeface="微软雅黑 Light" panose="020B0502040204020203" charset="-122"/>
                <a:ea typeface="微软雅黑 Light" panose="020B0502040204020203" charset="-122"/>
              </a:rPr>
              <a:t>比</a:t>
            </a:r>
            <a:r>
              <a:rPr lang="en-US" altLang="zh-CN" sz="2400" spc="300" dirty="0" err="1" smtClean="0">
                <a:latin typeface="微软雅黑 Light" panose="020B0502040204020203" charset="-122"/>
                <a:ea typeface="微软雅黑 Light" panose="020B0502040204020203" charset="-122"/>
              </a:rPr>
              <a:t>环形总线，Mesh有更强的</a:t>
            </a:r>
            <a:r>
              <a:rPr lang="en-US" altLang="zh-CN" sz="2400" spc="300" dirty="0" err="1" smtClean="0">
                <a:solidFill>
                  <a:srgbClr val="FF0000"/>
                </a:solidFill>
                <a:latin typeface="微软雅黑 Light" panose="020B0502040204020203" charset="-122"/>
                <a:ea typeface="微软雅黑 Light" panose="020B0502040204020203" charset="-122"/>
              </a:rPr>
              <a:t>可扩展</a:t>
            </a:r>
            <a:r>
              <a:rPr lang="en-US" altLang="zh-CN" sz="2400" spc="300" dirty="0" err="1" smtClean="0">
                <a:latin typeface="微软雅黑 Light" panose="020B0502040204020203" charset="-122"/>
                <a:ea typeface="微软雅黑 Light" panose="020B0502040204020203" charset="-122"/>
              </a:rPr>
              <a:t>性</a:t>
            </a:r>
            <a:endParaRPr lang="en-US" altLang="zh-CN" sz="2400" spc="300" dirty="0" smtClean="0">
              <a:latin typeface="微软雅黑 Light" panose="020B0502040204020203" charset="-122"/>
              <a:ea typeface="微软雅黑 Light" panose="020B0502040204020203" charset="-122"/>
            </a:endParaRPr>
          </a:p>
          <a:p>
            <a:pPr marL="800100" lvl="1" indent="-342900">
              <a:spcBef>
                <a:spcPts val="600"/>
              </a:spcBef>
              <a:spcAft>
                <a:spcPts val="600"/>
              </a:spcAft>
              <a:buFont typeface="Arial" panose="020B0604020202020204" pitchFamily="34" charset="0"/>
              <a:buChar char="•"/>
            </a:pPr>
            <a:r>
              <a:rPr lang="en-US" altLang="zh-CN" sz="2400" spc="300" dirty="0" err="1" smtClean="0">
                <a:latin typeface="微软雅黑 Light" panose="020B0502040204020203" charset="-122"/>
                <a:ea typeface="微软雅黑 Light" panose="020B0502040204020203" charset="-122"/>
              </a:rPr>
              <a:t>不增加平均访问延迟</a:t>
            </a:r>
            <a:r>
              <a:rPr lang="zh-CN" altLang="en-US" sz="2400" spc="300" dirty="0" smtClean="0">
                <a:latin typeface="微软雅黑 Light" panose="020B0502040204020203" charset="-122"/>
                <a:ea typeface="微软雅黑 Light" panose="020B0502040204020203" charset="-122"/>
              </a:rPr>
              <a:t>，</a:t>
            </a:r>
            <a:r>
              <a:rPr lang="en-US" altLang="zh-CN" sz="2400" spc="300" dirty="0" err="1" smtClean="0">
                <a:latin typeface="微软雅黑 Light" panose="020B0502040204020203" charset="-122"/>
                <a:ea typeface="微软雅黑 Light" panose="020B0502040204020203" charset="-122"/>
              </a:rPr>
              <a:t>连接更多核</a:t>
            </a:r>
            <a:endParaRPr lang="en-US" altLang="zh-CN" sz="2400" spc="300" dirty="0">
              <a:latin typeface="微软雅黑 Light" panose="020B0502040204020203" charset="-122"/>
              <a:ea typeface="微软雅黑 Light" panose="020B0502040204020203" charset="-122"/>
            </a:endParaRPr>
          </a:p>
          <a:p>
            <a:pPr marL="342900" indent="-342900" fontAlgn="auto">
              <a:lnSpc>
                <a:spcPct val="100000"/>
              </a:lnSpc>
              <a:spcBef>
                <a:spcPts val="600"/>
              </a:spcBef>
              <a:spcAft>
                <a:spcPts val="600"/>
              </a:spcAft>
              <a:buFont typeface="Arial" panose="020B0604020202020204" pitchFamily="34" charset="0"/>
              <a:buChar char="•"/>
            </a:pPr>
            <a:r>
              <a:rPr lang="en-US" altLang="zh-CN" sz="2400" spc="300" dirty="0" err="1" smtClean="0">
                <a:latin typeface="微软雅黑 Light" panose="020B0502040204020203" charset="-122"/>
                <a:ea typeface="微软雅黑 Light" panose="020B0502040204020203" charset="-122"/>
              </a:rPr>
              <a:t>位于每个总线连接点处的控制器提供了不同核之间最佳路径的路由功能</a:t>
            </a:r>
            <a:endParaRPr lang="en-US" altLang="zh-CN" sz="2400" spc="300" dirty="0">
              <a:latin typeface="微软雅黑 Light" panose="020B0502040204020203" charset="-122"/>
              <a:ea typeface="微软雅黑 Light" panose="020B0502040204020203" charset="-122"/>
            </a:endParaRPr>
          </a:p>
          <a:p>
            <a:pPr marL="342900" indent="-342900" fontAlgn="auto">
              <a:lnSpc>
                <a:spcPct val="100000"/>
              </a:lnSpc>
              <a:spcBef>
                <a:spcPts val="600"/>
              </a:spcBef>
              <a:spcAft>
                <a:spcPts val="600"/>
              </a:spcAft>
              <a:buFont typeface="Arial" panose="020B0604020202020204" pitchFamily="34" charset="0"/>
              <a:buChar char="•"/>
            </a:pPr>
            <a:r>
              <a:rPr lang="en-US" altLang="zh-CN" sz="2400" spc="300" dirty="0" err="1" smtClean="0">
                <a:latin typeface="微软雅黑 Light" panose="020B0502040204020203" charset="-122"/>
                <a:ea typeface="微软雅黑 Light" panose="020B0502040204020203" charset="-122"/>
              </a:rPr>
              <a:t>避免了环形总线必须顺序访问的问题，访问延迟大幅降低</a:t>
            </a:r>
            <a:endParaRPr lang="en-US" altLang="zh-CN" sz="2400" spc="300" dirty="0">
              <a:latin typeface="微软雅黑 Light" panose="020B0502040204020203" charset="-122"/>
              <a:ea typeface="微软雅黑 Light" panose="020B0502040204020203" charset="-122"/>
            </a:endParaRPr>
          </a:p>
          <a:p>
            <a:pPr marL="342900" indent="-342900" fontAlgn="auto">
              <a:lnSpc>
                <a:spcPct val="100000"/>
              </a:lnSpc>
              <a:spcBef>
                <a:spcPts val="600"/>
              </a:spcBef>
              <a:spcAft>
                <a:spcPts val="600"/>
              </a:spcAft>
              <a:buFont typeface="Arial" panose="020B0604020202020204" pitchFamily="34" charset="0"/>
              <a:buChar char="•"/>
            </a:pPr>
            <a:r>
              <a:rPr lang="en-US" altLang="zh-CN" sz="2400" spc="300" dirty="0">
                <a:latin typeface="微软雅黑 Light" panose="020B0502040204020203" charset="-122"/>
                <a:ea typeface="微软雅黑 Light" panose="020B0502040204020203" charset="-122"/>
              </a:rPr>
              <a:t>I/O操作的初始化延迟也得到了改善</a:t>
            </a:r>
          </a:p>
        </p:txBody>
      </p:sp>
      <p:pic>
        <p:nvPicPr>
          <p:cNvPr id="3" name="图片 -2147482593" descr="2T7"/>
          <p:cNvPicPr>
            <a:picLocks noChangeAspect="1"/>
          </p:cNvPicPr>
          <p:nvPr>
            <p:custDataLst>
              <p:tags r:id="rId1"/>
            </p:custDataLst>
          </p:nvPr>
        </p:nvPicPr>
        <p:blipFill>
          <a:blip r:embed="rId3"/>
          <a:stretch>
            <a:fillRect/>
          </a:stretch>
        </p:blipFill>
        <p:spPr>
          <a:xfrm>
            <a:off x="27726" y="1760220"/>
            <a:ext cx="6189972" cy="3854196"/>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41390" y="1608455"/>
            <a:ext cx="5903595" cy="4154170"/>
          </a:xfrm>
          <a:prstGeom prst="rect">
            <a:avLst/>
          </a:prstGeom>
        </p:spPr>
        <p:txBody>
          <a:bodyPr wrap="square">
            <a:spAutoFit/>
          </a:bodyPr>
          <a:lstStyle/>
          <a:p>
            <a:pPr fontAlgn="auto">
              <a:lnSpc>
                <a:spcPct val="100000"/>
              </a:lnSpc>
              <a:spcBef>
                <a:spcPts val="0"/>
              </a:spcBef>
              <a:spcAft>
                <a:spcPts val="0"/>
              </a:spcAft>
            </a:pPr>
            <a:r>
              <a:rPr lang="en-US" altLang="zh-CN" sz="2400" spc="300" dirty="0">
                <a:latin typeface="微软雅黑 Light" panose="020B0502040204020203" charset="-122"/>
                <a:ea typeface="微软雅黑 Light" panose="020B0502040204020203" charset="-122"/>
              </a:rPr>
              <a:t>   AMD </a:t>
            </a:r>
            <a:r>
              <a:rPr lang="zh-CN" altLang="en-US" sz="2400" spc="300" dirty="0">
                <a:latin typeface="微软雅黑 Light" panose="020B0502040204020203" charset="-122"/>
                <a:ea typeface="微软雅黑 Light" panose="020B0502040204020203" charset="-122"/>
              </a:rPr>
              <a:t>的模块化思想体现</a:t>
            </a:r>
            <a:r>
              <a:rPr lang="zh-CN" altLang="en-US" sz="2400" spc="300" dirty="0" smtClean="0">
                <a:latin typeface="微软雅黑 Light" panose="020B0502040204020203" charset="-122"/>
                <a:ea typeface="微软雅黑 Light" panose="020B0502040204020203" charset="-122"/>
              </a:rPr>
              <a:t>为：</a:t>
            </a:r>
            <a:endParaRPr lang="en-US" altLang="zh-CN" sz="2400" spc="300" dirty="0" smtClean="0">
              <a:latin typeface="微软雅黑 Light" panose="020B0502040204020203" charset="-122"/>
              <a:ea typeface="微软雅黑 Light" panose="020B0502040204020203" charset="-122"/>
            </a:endParaRPr>
          </a:p>
          <a:p>
            <a:pPr marL="457200" indent="-457200" fontAlgn="auto">
              <a:lnSpc>
                <a:spcPct val="100000"/>
              </a:lnSpc>
              <a:spcBef>
                <a:spcPts val="0"/>
              </a:spcBef>
              <a:spcAft>
                <a:spcPts val="0"/>
              </a:spcAft>
              <a:buFont typeface="+mj-ea"/>
              <a:buAutoNum type="circleNumDbPlain"/>
            </a:pPr>
            <a:r>
              <a:rPr lang="zh-CN" altLang="en-US" sz="2400" spc="300" dirty="0" smtClean="0">
                <a:latin typeface="微软雅黑 Light" panose="020B0502040204020203" charset="-122"/>
                <a:ea typeface="微软雅黑 Light" panose="020B0502040204020203" charset="-122"/>
              </a:rPr>
              <a:t>由若干核</a:t>
            </a:r>
            <a:r>
              <a:rPr lang="zh-CN" altLang="en-US" sz="2400" spc="300" dirty="0">
                <a:latin typeface="微软雅黑 Light" panose="020B0502040204020203" charset="-122"/>
                <a:ea typeface="微软雅黑 Light" panose="020B0502040204020203" charset="-122"/>
              </a:rPr>
              <a:t>组成的CCX（Core Complex，内核复合体</a:t>
            </a:r>
            <a:r>
              <a:rPr lang="zh-CN" altLang="en-US" sz="2400" spc="300" dirty="0" smtClean="0">
                <a:latin typeface="微软雅黑 Light" panose="020B0502040204020203" charset="-122"/>
                <a:ea typeface="微软雅黑 Light" panose="020B0502040204020203" charset="-122"/>
              </a:rPr>
              <a:t>）</a:t>
            </a:r>
            <a:endParaRPr lang="en-US" altLang="zh-CN" sz="2400" spc="300" dirty="0" smtClean="0">
              <a:latin typeface="微软雅黑 Light" panose="020B0502040204020203" charset="-122"/>
              <a:ea typeface="微软雅黑 Light" panose="020B0502040204020203" charset="-122"/>
            </a:endParaRPr>
          </a:p>
          <a:p>
            <a:pPr marL="457200" indent="-457200" fontAlgn="auto">
              <a:lnSpc>
                <a:spcPct val="100000"/>
              </a:lnSpc>
              <a:spcBef>
                <a:spcPts val="0"/>
              </a:spcBef>
              <a:spcAft>
                <a:spcPts val="0"/>
              </a:spcAft>
              <a:buFont typeface="+mj-ea"/>
              <a:buAutoNum type="circleNumDbPlain"/>
            </a:pPr>
            <a:r>
              <a:rPr lang="zh-CN" altLang="en-US" sz="2400" spc="300" dirty="0" smtClean="0">
                <a:latin typeface="微软雅黑 Light" panose="020B0502040204020203" charset="-122"/>
                <a:ea typeface="微软雅黑 Light" panose="020B0502040204020203" charset="-122"/>
              </a:rPr>
              <a:t>实现</a:t>
            </a:r>
            <a:r>
              <a:rPr lang="zh-CN" altLang="en-US" sz="2400" spc="300" dirty="0">
                <a:latin typeface="微软雅黑 Light" panose="020B0502040204020203" charset="-122"/>
                <a:ea typeface="微软雅黑 Light" panose="020B0502040204020203" charset="-122"/>
              </a:rPr>
              <a:t>CCX之间互连的Infinity Fabric总线。</a:t>
            </a:r>
          </a:p>
          <a:p>
            <a:pPr fontAlgn="auto">
              <a:lnSpc>
                <a:spcPct val="100000"/>
              </a:lnSpc>
              <a:spcBef>
                <a:spcPts val="0"/>
              </a:spcBef>
              <a:spcAft>
                <a:spcPts val="0"/>
              </a:spcAft>
            </a:pPr>
            <a:r>
              <a:rPr lang="en-US" altLang="zh-CN" sz="2400" spc="300" dirty="0">
                <a:latin typeface="微软雅黑 Light" panose="020B0502040204020203" charset="-122"/>
                <a:ea typeface="微软雅黑 Light" panose="020B0502040204020203" charset="-122"/>
              </a:rPr>
              <a:t>   </a:t>
            </a:r>
            <a:endParaRPr lang="en-US" altLang="zh-CN" sz="2400" spc="300" dirty="0" smtClean="0">
              <a:latin typeface="微软雅黑 Light" panose="020B0502040204020203" charset="-122"/>
              <a:ea typeface="微软雅黑 Light" panose="020B0502040204020203" charset="-122"/>
            </a:endParaRPr>
          </a:p>
          <a:p>
            <a:pPr fontAlgn="auto">
              <a:lnSpc>
                <a:spcPct val="100000"/>
              </a:lnSpc>
              <a:spcBef>
                <a:spcPts val="0"/>
              </a:spcBef>
              <a:spcAft>
                <a:spcPts val="0"/>
              </a:spcAft>
            </a:pPr>
            <a:r>
              <a:rPr lang="zh-CN" altLang="en-US" sz="2400" spc="300" dirty="0" smtClean="0">
                <a:latin typeface="微软雅黑 Light" panose="020B0502040204020203" charset="-122"/>
                <a:ea typeface="微软雅黑 Light" panose="020B0502040204020203" charset="-122"/>
              </a:rPr>
              <a:t>核，位于</a:t>
            </a:r>
            <a:r>
              <a:rPr lang="zh-CN" altLang="en-US" sz="2400" spc="300" dirty="0">
                <a:latin typeface="微软雅黑 Light" panose="020B0502040204020203" charset="-122"/>
                <a:ea typeface="微软雅黑 Light" panose="020B0502040204020203" charset="-122"/>
              </a:rPr>
              <a:t>CCX的四角，L2缓存和L3缓存则被排布到4个内核的正中间，L3缓存由4个内核内部共享，速度同步于最高的内核。同时，4个内核之间采用全连接的方式，访问延迟极低。</a:t>
            </a:r>
          </a:p>
        </p:txBody>
      </p:sp>
      <p:sp>
        <p:nvSpPr>
          <p:cNvPr id="5" name="标题 4"/>
          <p:cNvSpPr>
            <a:spLocks noGrp="1"/>
          </p:cNvSpPr>
          <p:nvPr>
            <p:ph type="title"/>
          </p:nvPr>
        </p:nvSpPr>
        <p:spPr>
          <a:xfrm>
            <a:off x="145414" y="410845"/>
            <a:ext cx="9328785" cy="511175"/>
          </a:xfrm>
        </p:spPr>
        <p:txBody>
          <a:bodyPr/>
          <a:lstStyle/>
          <a:p>
            <a:r>
              <a:rPr lang="en-US" altLang="zh-CN" dirty="0"/>
              <a:t>2.8.4 AMD </a:t>
            </a:r>
            <a:r>
              <a:rPr lang="en-US" altLang="zh-CN" dirty="0" err="1"/>
              <a:t>CCX架构和Infinity</a:t>
            </a:r>
            <a:r>
              <a:rPr lang="en-US" altLang="zh-CN" dirty="0"/>
              <a:t> </a:t>
            </a:r>
            <a:r>
              <a:rPr lang="en-US" altLang="zh-CN" dirty="0" err="1"/>
              <a:t>Fabric总线</a:t>
            </a:r>
            <a:endParaRPr lang="en-US" altLang="zh-CN" dirty="0"/>
          </a:p>
        </p:txBody>
      </p:sp>
      <p:pic>
        <p:nvPicPr>
          <p:cNvPr id="2" name="图片 -2147482579" descr="说明: IMG_256"/>
          <p:cNvPicPr>
            <a:picLocks noChangeAspect="1"/>
          </p:cNvPicPr>
          <p:nvPr/>
        </p:nvPicPr>
        <p:blipFill>
          <a:blip r:embed="rId2">
            <a:grayscl/>
            <a:lum bright="10001"/>
          </a:blip>
          <a:srcRect l="34459" t="25748" r="2126" b="20374"/>
          <a:stretch>
            <a:fillRect/>
          </a:stretch>
        </p:blipFill>
        <p:spPr>
          <a:xfrm>
            <a:off x="415290" y="1623695"/>
            <a:ext cx="5400675" cy="3439795"/>
          </a:xfrm>
          <a:prstGeom prst="rect">
            <a:avLst/>
          </a:prstGeom>
          <a:noFill/>
          <a:ln w="9525">
            <a:noFill/>
          </a:ln>
        </p:spPr>
      </p:pic>
      <p:sp>
        <p:nvSpPr>
          <p:cNvPr id="7" name="文本框 7"/>
          <p:cNvSpPr txBox="1"/>
          <p:nvPr/>
        </p:nvSpPr>
        <p:spPr>
          <a:xfrm>
            <a:off x="1507341" y="5023140"/>
            <a:ext cx="3106912" cy="460375"/>
          </a:xfrm>
          <a:prstGeom prst="rect">
            <a:avLst/>
          </a:prstGeom>
          <a:noFill/>
        </p:spPr>
        <p:txBody>
          <a:bodyPr wrap="square" rtlCol="0">
            <a:spAutoFit/>
          </a:bodyPr>
          <a:lstStyle/>
          <a:p>
            <a:r>
              <a:rPr lang="en-US" altLang="zh-CN" sz="2400" b="1" dirty="0">
                <a:solidFill>
                  <a:srgbClr val="1B3868"/>
                </a:solidFill>
                <a:latin typeface="微软雅黑" panose="020B0503020204020204" pitchFamily="34" charset="-122"/>
                <a:ea typeface="微软雅黑" panose="020B0503020204020204" pitchFamily="34" charset="-122"/>
              </a:rPr>
              <a:t>AMD CCX</a:t>
            </a:r>
            <a:r>
              <a:rPr lang="zh-CN" altLang="en-US" sz="2400" b="1" dirty="0">
                <a:solidFill>
                  <a:srgbClr val="1B3868"/>
                </a:solidFill>
                <a:latin typeface="微软雅黑" panose="020B0503020204020204" pitchFamily="34" charset="-122"/>
                <a:ea typeface="微软雅黑" panose="020B0503020204020204" pitchFamily="34" charset="-122"/>
              </a:rPr>
              <a:t>架构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16" fill="hold" grpId="0" nodeType="afterEffect">
                                  <p:stCondLst>
                                    <p:cond delay="0"/>
                                  </p:stCondLst>
                                  <p:childTnLst>
                                    <p:set>
                                      <p:cBhvr>
                                        <p:cTn id="11" dur="500"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41390" y="1608455"/>
            <a:ext cx="4970780" cy="368300"/>
          </a:xfrm>
          <a:prstGeom prst="rect">
            <a:avLst/>
          </a:prstGeom>
        </p:spPr>
        <p:txBody>
          <a:bodyPr wrap="square">
            <a:spAutoFit/>
          </a:bodyPr>
          <a:lstStyle/>
          <a:p>
            <a:pPr fontAlgn="auto">
              <a:lnSpc>
                <a:spcPct val="100000"/>
              </a:lnSpc>
              <a:spcBef>
                <a:spcPts val="0"/>
              </a:spcBef>
              <a:spcAft>
                <a:spcPts val="0"/>
              </a:spcAft>
            </a:pPr>
            <a:endParaRPr lang="zh-CN" altLang="en-US" spc="300" dirty="0">
              <a:latin typeface="微软雅黑 Light" panose="020B0502040204020203" charset="-122"/>
              <a:ea typeface="微软雅黑 Light" panose="020B0502040204020203" charset="-122"/>
            </a:endParaRPr>
          </a:p>
        </p:txBody>
      </p:sp>
      <p:sp>
        <p:nvSpPr>
          <p:cNvPr id="5" name="标题 4"/>
          <p:cNvSpPr>
            <a:spLocks noGrp="1"/>
          </p:cNvSpPr>
          <p:nvPr>
            <p:ph type="title"/>
          </p:nvPr>
        </p:nvSpPr>
        <p:spPr>
          <a:xfrm>
            <a:off x="145414" y="410845"/>
            <a:ext cx="9201785" cy="511175"/>
          </a:xfrm>
        </p:spPr>
        <p:txBody>
          <a:bodyPr/>
          <a:lstStyle/>
          <a:p>
            <a:r>
              <a:rPr lang="en-US" altLang="zh-CN" dirty="0"/>
              <a:t>2.8.4 AMD </a:t>
            </a:r>
            <a:r>
              <a:rPr lang="en-US" altLang="zh-CN" dirty="0" err="1"/>
              <a:t>CCX架构和Infinity</a:t>
            </a:r>
            <a:r>
              <a:rPr lang="en-US" altLang="zh-CN" dirty="0"/>
              <a:t> </a:t>
            </a:r>
            <a:r>
              <a:rPr lang="en-US" altLang="zh-CN" dirty="0" err="1"/>
              <a:t>Fabric总线</a:t>
            </a:r>
            <a:endParaRPr lang="en-US" altLang="zh-CN" dirty="0"/>
          </a:p>
        </p:txBody>
      </p:sp>
      <p:sp>
        <p:nvSpPr>
          <p:cNvPr id="6" name="文本框 7"/>
          <p:cNvSpPr txBox="1"/>
          <p:nvPr/>
        </p:nvSpPr>
        <p:spPr>
          <a:xfrm>
            <a:off x="4885055" y="1035050"/>
            <a:ext cx="6917690" cy="460375"/>
          </a:xfrm>
          <a:prstGeom prst="rect">
            <a:avLst/>
          </a:prstGeom>
          <a:noFill/>
        </p:spPr>
        <p:txBody>
          <a:bodyPr wrap="square" rtlCol="0">
            <a:spAutoFit/>
          </a:bodyPr>
          <a:lstStyle/>
          <a:p>
            <a:r>
              <a:rPr lang="en-US" altLang="zh-CN" sz="2400" b="1" dirty="0">
                <a:solidFill>
                  <a:srgbClr val="1B3868"/>
                </a:solidFill>
                <a:latin typeface="微软雅黑" panose="020B0503020204020204" pitchFamily="34" charset="-122"/>
                <a:ea typeface="微软雅黑" panose="020B0503020204020204" pitchFamily="34" charset="-122"/>
              </a:rPr>
              <a:t>Infinity Fabric</a:t>
            </a:r>
            <a:r>
              <a:rPr lang="zh-CN" altLang="en-US" sz="2400" b="1" dirty="0">
                <a:solidFill>
                  <a:srgbClr val="1B3868"/>
                </a:solidFill>
                <a:latin typeface="微软雅黑" panose="020B0503020204020204" pitchFamily="34" charset="-122"/>
                <a:ea typeface="微软雅黑" panose="020B0503020204020204" pitchFamily="34" charset="-122"/>
              </a:rPr>
              <a:t>与</a:t>
            </a:r>
            <a:r>
              <a:rPr lang="en-US" altLang="zh-CN" sz="2400" b="1" dirty="0">
                <a:solidFill>
                  <a:srgbClr val="1B3868"/>
                </a:solidFill>
                <a:latin typeface="微软雅黑" panose="020B0503020204020204" pitchFamily="34" charset="-122"/>
                <a:ea typeface="微软雅黑" panose="020B0503020204020204" pitchFamily="34" charset="-122"/>
              </a:rPr>
              <a:t>ccx</a:t>
            </a:r>
            <a:r>
              <a:rPr lang="zh-CN" altLang="en-US" sz="2400" b="1" dirty="0">
                <a:solidFill>
                  <a:srgbClr val="1B3868"/>
                </a:solidFill>
                <a:latin typeface="微软雅黑" panose="020B0503020204020204" pitchFamily="34" charset="-122"/>
                <a:ea typeface="微软雅黑" panose="020B0503020204020204" pitchFamily="34" charset="-122"/>
              </a:rPr>
              <a:t>模块化的</a:t>
            </a:r>
            <a:r>
              <a:rPr lang="en-US" altLang="zh-CN" sz="2400" b="1" dirty="0">
                <a:solidFill>
                  <a:srgbClr val="1B3868"/>
                </a:solidFill>
                <a:latin typeface="微软雅黑" panose="020B0503020204020204" pitchFamily="34" charset="-122"/>
                <a:ea typeface="微软雅黑" panose="020B0503020204020204" pitchFamily="34" charset="-122"/>
                <a:sym typeface="+mn-ea"/>
              </a:rPr>
              <a:t>高可扩展性</a:t>
            </a:r>
            <a:r>
              <a:rPr lang="zh-CN" altLang="en-US" sz="2400" b="1" dirty="0">
                <a:solidFill>
                  <a:srgbClr val="1B3868"/>
                </a:solidFill>
                <a:latin typeface="微软雅黑" panose="020B0503020204020204" pitchFamily="34" charset="-122"/>
                <a:ea typeface="微软雅黑" panose="020B0503020204020204" pitchFamily="34" charset="-122"/>
              </a:rPr>
              <a:t>优势</a:t>
            </a:r>
          </a:p>
        </p:txBody>
      </p:sp>
      <p:sp>
        <p:nvSpPr>
          <p:cNvPr id="7" name="文本框 7"/>
          <p:cNvSpPr txBox="1"/>
          <p:nvPr/>
        </p:nvSpPr>
        <p:spPr>
          <a:xfrm>
            <a:off x="334645" y="5293360"/>
            <a:ext cx="4139565" cy="460375"/>
          </a:xfrm>
          <a:prstGeom prst="rect">
            <a:avLst/>
          </a:prstGeom>
          <a:noFill/>
        </p:spPr>
        <p:txBody>
          <a:bodyPr wrap="square" rtlCol="0">
            <a:spAutoFit/>
          </a:bodyPr>
          <a:lstStyle/>
          <a:p>
            <a:r>
              <a:rPr lang="en-US" altLang="zh-CN" sz="2400" b="1" dirty="0">
                <a:solidFill>
                  <a:srgbClr val="1B3868"/>
                </a:solidFill>
                <a:latin typeface="微软雅黑" panose="020B0503020204020204" pitchFamily="34" charset="-122"/>
                <a:ea typeface="微软雅黑" panose="020B0503020204020204" pitchFamily="34" charset="-122"/>
              </a:rPr>
              <a:t>Infinity Fabric </a:t>
            </a:r>
            <a:r>
              <a:rPr lang="zh-CN" altLang="en-US" sz="2400" b="1" dirty="0">
                <a:solidFill>
                  <a:srgbClr val="1B3868"/>
                </a:solidFill>
                <a:latin typeface="微软雅黑" panose="020B0503020204020204" pitchFamily="34" charset="-122"/>
                <a:ea typeface="微软雅黑" panose="020B0503020204020204" pitchFamily="34" charset="-122"/>
              </a:rPr>
              <a:t>支持</a:t>
            </a:r>
            <a:r>
              <a:rPr lang="en-US" altLang="zh-CN" sz="2400" b="1" dirty="0">
                <a:solidFill>
                  <a:srgbClr val="1B3868"/>
                </a:solidFill>
                <a:latin typeface="微软雅黑" panose="020B0503020204020204" pitchFamily="34" charset="-122"/>
                <a:ea typeface="微软雅黑" panose="020B0503020204020204" pitchFamily="34" charset="-122"/>
              </a:rPr>
              <a:t>4</a:t>
            </a:r>
            <a:r>
              <a:rPr lang="zh-CN" altLang="en-US" sz="2400" b="1" dirty="0">
                <a:solidFill>
                  <a:srgbClr val="1B3868"/>
                </a:solidFill>
                <a:latin typeface="微软雅黑" panose="020B0503020204020204" pitchFamily="34" charset="-122"/>
                <a:ea typeface="微软雅黑" panose="020B0503020204020204" pitchFamily="34" charset="-122"/>
              </a:rPr>
              <a:t>个</a:t>
            </a:r>
            <a:r>
              <a:rPr lang="en-US" altLang="zh-CN" sz="2400" b="1" dirty="0">
                <a:solidFill>
                  <a:srgbClr val="1B3868"/>
                </a:solidFill>
                <a:latin typeface="微软雅黑" panose="020B0503020204020204" pitchFamily="34" charset="-122"/>
                <a:ea typeface="微软雅黑" panose="020B0503020204020204" pitchFamily="34" charset="-122"/>
              </a:rPr>
              <a:t>CCX</a:t>
            </a:r>
          </a:p>
        </p:txBody>
      </p:sp>
      <p:pic>
        <p:nvPicPr>
          <p:cNvPr id="2" name="图片 2"/>
          <p:cNvPicPr>
            <a:picLocks noChangeAspect="1"/>
          </p:cNvPicPr>
          <p:nvPr/>
        </p:nvPicPr>
        <p:blipFill>
          <a:blip r:embed="rId3">
            <a:grayscl/>
          </a:blip>
          <a:srcRect l="47600" r="5971"/>
          <a:stretch>
            <a:fillRect/>
          </a:stretch>
        </p:blipFill>
        <p:spPr>
          <a:xfrm>
            <a:off x="430530" y="1111250"/>
            <a:ext cx="3541395" cy="4054475"/>
          </a:xfrm>
          <a:prstGeom prst="rect">
            <a:avLst/>
          </a:prstGeom>
          <a:noFill/>
          <a:ln w="9525">
            <a:noFill/>
          </a:ln>
        </p:spPr>
      </p:pic>
      <p:sp>
        <p:nvSpPr>
          <p:cNvPr id="3" name="矩形 2"/>
          <p:cNvSpPr/>
          <p:nvPr/>
        </p:nvSpPr>
        <p:spPr>
          <a:xfrm>
            <a:off x="4885690" y="1608455"/>
            <a:ext cx="7068820" cy="3508653"/>
          </a:xfrm>
          <a:prstGeom prst="rect">
            <a:avLst/>
          </a:prstGeom>
        </p:spPr>
        <p:txBody>
          <a:bodyPr wrap="square">
            <a:spAutoFit/>
          </a:bodyPr>
          <a:lstStyle/>
          <a:p>
            <a:pPr marL="457200" indent="-457200" fontAlgn="auto">
              <a:lnSpc>
                <a:spcPct val="100000"/>
              </a:lnSpc>
              <a:spcBef>
                <a:spcPts val="600"/>
              </a:spcBef>
              <a:spcAft>
                <a:spcPts val="600"/>
              </a:spcAft>
              <a:buAutoNum type="arabicPeriod"/>
            </a:pPr>
            <a:r>
              <a:rPr lang="en-US" altLang="zh-CN" sz="2400" spc="300" dirty="0" smtClean="0">
                <a:latin typeface="微软雅黑 Light" panose="020B0502040204020203" charset="-122"/>
                <a:ea typeface="微软雅黑 Light" panose="020B0502040204020203" charset="-122"/>
              </a:rPr>
              <a:t>不更改架构设计的情况下</a:t>
            </a:r>
            <a:r>
              <a:rPr lang="en-US" altLang="zh-CN" sz="2400" spc="300" dirty="0">
                <a:latin typeface="微软雅黑 Light" panose="020B0502040204020203" charset="-122"/>
                <a:ea typeface="微软雅黑 Light" panose="020B0502040204020203" charset="-122"/>
              </a:rPr>
              <a:t>，可以通过增加CCX</a:t>
            </a:r>
            <a:r>
              <a:rPr lang="en-US" altLang="zh-CN" sz="2400" spc="300" dirty="0" smtClean="0">
                <a:latin typeface="微软雅黑 Light" panose="020B0502040204020203" charset="-122"/>
                <a:ea typeface="微软雅黑 Light" panose="020B0502040204020203" charset="-122"/>
              </a:rPr>
              <a:t>的数量来达到更多的内核数</a:t>
            </a:r>
          </a:p>
          <a:p>
            <a:pPr marL="914400" lvl="1" indent="-457200">
              <a:spcBef>
                <a:spcPts val="600"/>
              </a:spcBef>
              <a:spcAft>
                <a:spcPts val="600"/>
              </a:spcAft>
              <a:buFont typeface="Arial" panose="020B0604020202020204" pitchFamily="34" charset="0"/>
              <a:buChar char="•"/>
            </a:pPr>
            <a:r>
              <a:rPr lang="en-US" altLang="zh-CN" sz="2400" spc="300" dirty="0" smtClean="0">
                <a:latin typeface="微软雅黑 Light" panose="020B0502040204020203" charset="-122"/>
                <a:ea typeface="微软雅黑 Light" panose="020B0502040204020203" charset="-122"/>
              </a:rPr>
              <a:t>第二代</a:t>
            </a:r>
            <a:r>
              <a:rPr lang="en-US" altLang="zh-CN" sz="2400" spc="300" dirty="0">
                <a:latin typeface="微软雅黑 Light" panose="020B0502040204020203" charset="-122"/>
                <a:ea typeface="微软雅黑 Light" panose="020B0502040204020203" charset="-122"/>
              </a:rPr>
              <a:t>EPYC</a:t>
            </a:r>
            <a:r>
              <a:rPr lang="en-US" altLang="zh-CN" sz="2400" spc="300" dirty="0" smtClean="0">
                <a:latin typeface="微软雅黑 Light" panose="020B0502040204020203" charset="-122"/>
                <a:ea typeface="微软雅黑 Light" panose="020B0502040204020203" charset="-122"/>
              </a:rPr>
              <a:t>处理器最多64核</a:t>
            </a:r>
            <a:endParaRPr lang="en-US" altLang="zh-CN" sz="2400" spc="300" dirty="0">
              <a:latin typeface="微软雅黑 Light" panose="020B0502040204020203" charset="-122"/>
              <a:ea typeface="微软雅黑 Light" panose="020B0502040204020203" charset="-122"/>
            </a:endParaRPr>
          </a:p>
          <a:p>
            <a:pPr fontAlgn="auto">
              <a:lnSpc>
                <a:spcPct val="100000"/>
              </a:lnSpc>
              <a:spcBef>
                <a:spcPts val="600"/>
              </a:spcBef>
              <a:spcAft>
                <a:spcPts val="600"/>
              </a:spcAft>
            </a:pPr>
            <a:r>
              <a:rPr lang="en-US" altLang="zh-CN" sz="2400" spc="300" dirty="0">
                <a:latin typeface="微软雅黑 Light" panose="020B0502040204020203" charset="-122"/>
                <a:ea typeface="微软雅黑 Light" panose="020B0502040204020203" charset="-122"/>
              </a:rPr>
              <a:t>2</a:t>
            </a:r>
            <a:r>
              <a:rPr lang="en-US" altLang="zh-CN" sz="2400" spc="300" dirty="0" smtClean="0">
                <a:latin typeface="微软雅黑 Light" panose="020B0502040204020203" charset="-122"/>
                <a:ea typeface="微软雅黑 Light" panose="020B0502040204020203" charset="-122"/>
              </a:rPr>
              <a:t>. </a:t>
            </a:r>
            <a:r>
              <a:rPr lang="zh-CN" altLang="en-US" sz="2400" spc="300" dirty="0" smtClean="0">
                <a:latin typeface="微软雅黑 Light" panose="020B0502040204020203" charset="-122"/>
                <a:ea typeface="微软雅黑 Light" panose="020B0502040204020203" charset="-122"/>
              </a:rPr>
              <a:t>不</a:t>
            </a:r>
            <a:r>
              <a:rPr lang="en-US" altLang="zh-CN" sz="2400" spc="300" dirty="0" smtClean="0">
                <a:latin typeface="微软雅黑 Light" panose="020B0502040204020203" charset="-122"/>
                <a:ea typeface="微软雅黑 Light" panose="020B0502040204020203" charset="-122"/>
              </a:rPr>
              <a:t>制造1个32核的</a:t>
            </a:r>
            <a:r>
              <a:rPr lang="en-US" altLang="zh-CN" sz="2400" spc="300" dirty="0">
                <a:latin typeface="微软雅黑 Light" panose="020B0502040204020203" charset="-122"/>
                <a:ea typeface="微软雅黑 Light" panose="020B0502040204020203" charset="-122"/>
              </a:rPr>
              <a:t>CPU </a:t>
            </a:r>
            <a:r>
              <a:rPr lang="en-US" altLang="zh-CN" sz="2400" spc="300" dirty="0" smtClean="0">
                <a:latin typeface="微软雅黑 Light" panose="020B0502040204020203" charset="-122"/>
                <a:ea typeface="微软雅黑 Light" panose="020B0502040204020203" charset="-122"/>
              </a:rPr>
              <a:t>Die</a:t>
            </a:r>
            <a:r>
              <a:rPr lang="zh-CN" altLang="en-US" sz="2400" spc="300" dirty="0" smtClean="0">
                <a:latin typeface="微软雅黑 Light" panose="020B0502040204020203" charset="-122"/>
                <a:ea typeface="微软雅黑 Light" panose="020B0502040204020203" charset="-122"/>
              </a:rPr>
              <a:t>，而是</a:t>
            </a:r>
            <a:r>
              <a:rPr lang="en-US" altLang="zh-CN" sz="2400" spc="300" dirty="0" smtClean="0">
                <a:latin typeface="微软雅黑 Light" panose="020B0502040204020203" charset="-122"/>
                <a:ea typeface="微软雅黑 Light" panose="020B0502040204020203" charset="-122"/>
              </a:rPr>
              <a:t>4</a:t>
            </a:r>
            <a:r>
              <a:rPr lang="en-US" altLang="zh-CN" sz="2400" spc="300" dirty="0">
                <a:latin typeface="微软雅黑 Light" panose="020B0502040204020203" charset="-122"/>
                <a:ea typeface="微软雅黑 Light" panose="020B0502040204020203" charset="-122"/>
              </a:rPr>
              <a:t>个8</a:t>
            </a:r>
            <a:r>
              <a:rPr lang="en-US" altLang="zh-CN" sz="2400" spc="300" dirty="0" smtClean="0">
                <a:latin typeface="微软雅黑 Light" panose="020B0502040204020203" charset="-122"/>
                <a:ea typeface="微软雅黑 Light" panose="020B0502040204020203" charset="-122"/>
              </a:rPr>
              <a:t>内核的Die</a:t>
            </a:r>
            <a:r>
              <a:rPr lang="zh-CN" altLang="en-US" sz="2400" spc="300" dirty="0" smtClean="0">
                <a:latin typeface="微软雅黑 Light" panose="020B0502040204020203" charset="-122"/>
                <a:ea typeface="微软雅黑 Light" panose="020B0502040204020203" charset="-122"/>
              </a:rPr>
              <a:t>，后者</a:t>
            </a:r>
            <a:r>
              <a:rPr lang="en-US" altLang="zh-CN" sz="2400" spc="300" dirty="0" err="1" smtClean="0">
                <a:latin typeface="微软雅黑 Light" panose="020B0502040204020203" charset="-122"/>
                <a:ea typeface="微软雅黑 Light" panose="020B0502040204020203" charset="-122"/>
              </a:rPr>
              <a:t>工艺要求</a:t>
            </a:r>
            <a:r>
              <a:rPr lang="zh-CN" altLang="en-US" sz="2400" spc="300" dirty="0" smtClean="0">
                <a:latin typeface="微软雅黑 Light" panose="020B0502040204020203" charset="-122"/>
                <a:ea typeface="微软雅黑 Light" panose="020B0502040204020203" charset="-122"/>
              </a:rPr>
              <a:t>更低</a:t>
            </a:r>
            <a:endParaRPr lang="en-US" altLang="zh-CN" sz="2400" spc="300" dirty="0">
              <a:latin typeface="微软雅黑 Light" panose="020B0502040204020203" charset="-122"/>
              <a:ea typeface="微软雅黑 Light" panose="020B0502040204020203" charset="-122"/>
            </a:endParaRPr>
          </a:p>
          <a:p>
            <a:pPr fontAlgn="auto">
              <a:lnSpc>
                <a:spcPct val="100000"/>
              </a:lnSpc>
              <a:spcBef>
                <a:spcPts val="600"/>
              </a:spcBef>
              <a:spcAft>
                <a:spcPts val="600"/>
              </a:spcAft>
            </a:pPr>
            <a:r>
              <a:rPr lang="en-US" altLang="zh-CN" sz="2400" spc="300" dirty="0">
                <a:latin typeface="微软雅黑 Light" panose="020B0502040204020203" charset="-122"/>
                <a:ea typeface="微软雅黑 Light" panose="020B0502040204020203" charset="-122"/>
              </a:rPr>
              <a:t>3. </a:t>
            </a:r>
            <a:r>
              <a:rPr lang="en-US" altLang="zh-CN" sz="2400" spc="300" dirty="0" err="1" smtClean="0">
                <a:latin typeface="微软雅黑 Light" panose="020B0502040204020203" charset="-122"/>
                <a:ea typeface="微软雅黑 Light" panose="020B0502040204020203" charset="-122"/>
              </a:rPr>
              <a:t>芯片上的某个CCX无法使用</a:t>
            </a:r>
            <a:r>
              <a:rPr lang="zh-CN" altLang="en-US" sz="2400" spc="300" dirty="0" smtClean="0">
                <a:latin typeface="微软雅黑 Light" panose="020B0502040204020203" charset="-122"/>
                <a:ea typeface="微软雅黑 Light" panose="020B0502040204020203" charset="-122"/>
              </a:rPr>
              <a:t>时</a:t>
            </a:r>
            <a:r>
              <a:rPr lang="en-US" altLang="zh-CN" sz="2400" spc="300" dirty="0" smtClean="0">
                <a:latin typeface="微软雅黑 Light" panose="020B0502040204020203" charset="-122"/>
                <a:ea typeface="微软雅黑 Light" panose="020B0502040204020203" charset="-122"/>
              </a:rPr>
              <a:t>，</a:t>
            </a:r>
            <a:r>
              <a:rPr lang="zh-CN" altLang="en-US" sz="2400" spc="300" dirty="0" smtClean="0">
                <a:latin typeface="微软雅黑 Light" panose="020B0502040204020203" charset="-122"/>
                <a:ea typeface="微软雅黑 Light" panose="020B0502040204020203" charset="-122"/>
              </a:rPr>
              <a:t>可以</a:t>
            </a:r>
            <a:r>
              <a:rPr lang="en-US" altLang="zh-CN" sz="2400" spc="300" dirty="0" err="1" smtClean="0">
                <a:latin typeface="微软雅黑 Light" panose="020B0502040204020203" charset="-122"/>
                <a:ea typeface="微软雅黑 Light" panose="020B0502040204020203" charset="-122"/>
              </a:rPr>
              <a:t>屏蔽，其他CCX</a:t>
            </a:r>
            <a:r>
              <a:rPr lang="zh-CN" altLang="en-US" sz="2400" spc="300" dirty="0" smtClean="0">
                <a:latin typeface="微软雅黑 Light" panose="020B0502040204020203" charset="-122"/>
                <a:ea typeface="微软雅黑 Light" panose="020B0502040204020203" charset="-122"/>
              </a:rPr>
              <a:t>仍能</a:t>
            </a:r>
            <a:r>
              <a:rPr lang="en-US" altLang="zh-CN" sz="2400" spc="300" dirty="0" err="1" smtClean="0">
                <a:latin typeface="微软雅黑 Light" panose="020B0502040204020203" charset="-122"/>
                <a:ea typeface="微软雅黑 Light" panose="020B0502040204020203" charset="-122"/>
              </a:rPr>
              <a:t>正常工作</a:t>
            </a:r>
            <a:r>
              <a:rPr lang="en-US" altLang="zh-CN" sz="2400" spc="300" dirty="0" err="1">
                <a:latin typeface="微软雅黑 Light" panose="020B0502040204020203" charset="-122"/>
                <a:ea typeface="微软雅黑 Light" panose="020B0502040204020203" charset="-122"/>
              </a:rPr>
              <a:t>，并仍能通过Infinity</a:t>
            </a:r>
            <a:r>
              <a:rPr lang="en-US" altLang="zh-CN" sz="2400" spc="300" dirty="0">
                <a:latin typeface="微软雅黑 Light" panose="020B0502040204020203" charset="-122"/>
                <a:ea typeface="微软雅黑 Light" panose="020B0502040204020203" charset="-122"/>
              </a:rPr>
              <a:t> Fabric共享被屏蔽的CCX的L3缓存</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514350" y="0"/>
            <a:ext cx="7772400" cy="1143000"/>
          </a:xfrm>
        </p:spPr>
        <p:txBody>
          <a:bodyPr/>
          <a:lstStyle/>
          <a:p>
            <a:pPr eaLnBrk="1" hangingPunct="1"/>
            <a:r>
              <a:rPr lang="en-US" altLang="zh-CN" sz="3600" b="1" dirty="0"/>
              <a:t>2.1 </a:t>
            </a:r>
            <a:r>
              <a:rPr lang="zh-CN" altLang="en-US" sz="3600" b="1" dirty="0"/>
              <a:t>数据表示与数据类型</a:t>
            </a:r>
          </a:p>
        </p:txBody>
      </p:sp>
      <p:sp>
        <p:nvSpPr>
          <p:cNvPr id="10243" name="Rectangle 3"/>
          <p:cNvSpPr>
            <a:spLocks noGrp="1" noChangeArrowheads="1"/>
          </p:cNvSpPr>
          <p:nvPr>
            <p:ph type="body" idx="1"/>
          </p:nvPr>
        </p:nvSpPr>
        <p:spPr>
          <a:xfrm>
            <a:off x="685800" y="1552576"/>
            <a:ext cx="10845800" cy="4587875"/>
          </a:xfrm>
        </p:spPr>
        <p:txBody>
          <a:bodyPr/>
          <a:lstStyle/>
          <a:p>
            <a:pPr eaLnBrk="1" hangingPunct="1"/>
            <a:r>
              <a:rPr lang="zh-CN" altLang="en-US" dirty="0" smtClean="0">
                <a:solidFill>
                  <a:schemeClr val="tx2"/>
                </a:solidFill>
              </a:rPr>
              <a:t> 数据类型</a:t>
            </a:r>
            <a:r>
              <a:rPr lang="zh-CN" altLang="en-US" dirty="0">
                <a:solidFill>
                  <a:schemeClr val="tx2"/>
                </a:solidFill>
              </a:rPr>
              <a:t>：</a:t>
            </a:r>
            <a:r>
              <a:rPr lang="zh-CN" altLang="en-US" dirty="0"/>
              <a:t>文件、图、表、树、队列、阵列、链表、栈、向量、串、整数、布尔数、字符等</a:t>
            </a:r>
            <a:endParaRPr lang="zh-CN" altLang="en-US" dirty="0">
              <a:solidFill>
                <a:schemeClr val="tx2"/>
              </a:solidFill>
            </a:endParaRPr>
          </a:p>
          <a:p>
            <a:pPr eaLnBrk="1" hangingPunct="1"/>
            <a:r>
              <a:rPr lang="zh-CN" altLang="en-US" dirty="0" smtClean="0">
                <a:solidFill>
                  <a:schemeClr val="tx2"/>
                </a:solidFill>
              </a:rPr>
              <a:t> 计算机系统</a:t>
            </a:r>
            <a:r>
              <a:rPr lang="zh-CN" altLang="en-US" dirty="0">
                <a:solidFill>
                  <a:schemeClr val="tx2"/>
                </a:solidFill>
              </a:rPr>
              <a:t>结构研究的</a:t>
            </a:r>
            <a:r>
              <a:rPr lang="zh-CN" altLang="en-US" dirty="0">
                <a:solidFill>
                  <a:srgbClr val="A50021"/>
                </a:solidFill>
              </a:rPr>
              <a:t>首要问题</a:t>
            </a:r>
            <a:r>
              <a:rPr lang="zh-CN" altLang="en-US" dirty="0">
                <a:solidFill>
                  <a:schemeClr val="tx2"/>
                </a:solidFill>
              </a:rPr>
              <a:t>：哪些数据类型用硬件实现，哪些数据类型用软件实现及其实现方法</a:t>
            </a:r>
            <a:endParaRPr lang="en-US" altLang="zh-CN" dirty="0">
              <a:solidFill>
                <a:schemeClr val="tx2"/>
              </a:solidFill>
            </a:endParaRPr>
          </a:p>
          <a:p>
            <a:pPr eaLnBrk="1" hangingPunct="1"/>
            <a:r>
              <a:rPr lang="zh-CN" altLang="en-US" dirty="0" smtClean="0">
                <a:solidFill>
                  <a:schemeClr val="tx2"/>
                </a:solidFill>
              </a:rPr>
              <a:t> 数据</a:t>
            </a:r>
            <a:r>
              <a:rPr lang="zh-CN" altLang="en-US" dirty="0">
                <a:solidFill>
                  <a:schemeClr val="tx2"/>
                </a:solidFill>
              </a:rPr>
              <a:t>表示的定义：</a:t>
            </a:r>
          </a:p>
          <a:p>
            <a:pPr eaLnBrk="1" hangingPunct="1">
              <a:buFont typeface="Wingdings" panose="05000000000000000000" pitchFamily="2" charset="2"/>
              <a:buNone/>
            </a:pPr>
            <a:r>
              <a:rPr lang="zh-CN" altLang="en-US" dirty="0"/>
              <a:t>    </a:t>
            </a:r>
            <a:r>
              <a:rPr lang="zh-CN" altLang="en-US" dirty="0" smtClean="0"/>
              <a:t>    </a:t>
            </a:r>
            <a:r>
              <a:rPr lang="zh-CN" altLang="en-US" sz="2400" dirty="0">
                <a:solidFill>
                  <a:srgbClr val="A50021"/>
                </a:solidFill>
              </a:rPr>
              <a:t>数据表示是指计算机硬件能够直接识别，可以被指令系统直接调用的那些数据类型</a:t>
            </a:r>
          </a:p>
          <a:p>
            <a:pPr eaLnBrk="1" hangingPunct="1">
              <a:buFont typeface="Wingdings" panose="05000000000000000000" pitchFamily="2" charset="2"/>
              <a:buNone/>
            </a:pPr>
            <a:r>
              <a:rPr lang="zh-CN" altLang="en-US" sz="2400" dirty="0"/>
              <a:t>  </a:t>
            </a:r>
            <a:r>
              <a:rPr lang="zh-CN" altLang="en-US" sz="2400" dirty="0" smtClean="0"/>
              <a:t> </a:t>
            </a:r>
            <a:r>
              <a:rPr lang="zh-CN" altLang="en-US" sz="2400" dirty="0"/>
              <a:t>例如：定点、逻辑、浮点、十进制、字符、字符串、堆栈和向量等</a:t>
            </a:r>
          </a:p>
        </p:txBody>
      </p:sp>
    </p:spTree>
    <p:extLst>
      <p:ext uri="{BB962C8B-B14F-4D97-AF65-F5344CB8AC3E}">
        <p14:creationId xmlns:p14="http://schemas.microsoft.com/office/powerpoint/2010/main" val="98466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2.9 CPU</a:t>
            </a:r>
            <a:r>
              <a:rPr lang="zh-CN" altLang="en-US"/>
              <a:t>外部互连</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907100" cy="511110"/>
          </a:xfrm>
        </p:spPr>
        <p:txBody>
          <a:bodyPr/>
          <a:lstStyle/>
          <a:p>
            <a:r>
              <a:rPr lang="en-US" dirty="0"/>
              <a:t>2.9 </a:t>
            </a:r>
            <a:r>
              <a:rPr dirty="0"/>
              <a:t>CPU外部互连</a:t>
            </a:r>
          </a:p>
        </p:txBody>
      </p:sp>
      <p:sp>
        <p:nvSpPr>
          <p:cNvPr id="3" name="文本框 2"/>
          <p:cNvSpPr txBox="1"/>
          <p:nvPr/>
        </p:nvSpPr>
        <p:spPr>
          <a:xfrm>
            <a:off x="697865" y="1871345"/>
            <a:ext cx="4906645" cy="4524315"/>
          </a:xfrm>
          <a:prstGeom prst="rect">
            <a:avLst/>
          </a:prstGeom>
          <a:noFill/>
        </p:spPr>
        <p:txBody>
          <a:bodyPr wrap="square" rtlCol="0">
            <a:spAutoFit/>
          </a:bodyPr>
          <a:lstStyle/>
          <a:p>
            <a:pPr fontAlgn="auto">
              <a:lnSpc>
                <a:spcPct val="100000"/>
              </a:lnSpc>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早期计算机的芯片组由两个部分组成：</a:t>
            </a:r>
            <a:r>
              <a:rPr lang="zh-CN" altLang="en-US" sz="2400" spc="300" dirty="0">
                <a:solidFill>
                  <a:srgbClr val="FF0000"/>
                </a:solidFill>
                <a:latin typeface="微软雅黑 Light" panose="020B0502040204020203" charset="-122"/>
                <a:ea typeface="微软雅黑 Light" panose="020B0502040204020203" charset="-122"/>
              </a:rPr>
              <a:t>北桥和南桥</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北桥</a:t>
            </a:r>
            <a:endParaRPr lang="en-US" altLang="zh-CN" sz="2400" spc="300" dirty="0" smtClean="0">
              <a:solidFill>
                <a:schemeClr val="tx1"/>
              </a:solidFill>
              <a:latin typeface="微软雅黑 Light" panose="020B0502040204020203" charset="-122"/>
              <a:ea typeface="微软雅黑 Light" panose="020B0502040204020203" charset="-122"/>
            </a:endParaRPr>
          </a:p>
          <a:p>
            <a:pPr marL="800100" lvl="1" indent="-342900">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直接</a:t>
            </a:r>
            <a:r>
              <a:rPr lang="zh-CN" altLang="en-US" sz="2400" spc="300" dirty="0">
                <a:solidFill>
                  <a:schemeClr val="tx1"/>
                </a:solidFill>
                <a:latin typeface="微软雅黑 Light" panose="020B0502040204020203" charset="-122"/>
                <a:ea typeface="微软雅黑 Light" panose="020B0502040204020203" charset="-122"/>
              </a:rPr>
              <a:t>通过外部数据总线（又</a:t>
            </a:r>
            <a:r>
              <a:rPr lang="zh-CN" altLang="en-US" sz="2400" spc="300" dirty="0" smtClean="0">
                <a:solidFill>
                  <a:schemeClr val="tx1"/>
                </a:solidFill>
                <a:latin typeface="微软雅黑 Light" panose="020B0502040204020203" charset="-122"/>
                <a:ea typeface="微软雅黑 Light" panose="020B0502040204020203" charset="-122"/>
              </a:rPr>
              <a:t>称前端</a:t>
            </a:r>
            <a:r>
              <a:rPr lang="zh-CN" altLang="en-US" sz="2400" spc="300" dirty="0">
                <a:solidFill>
                  <a:schemeClr val="tx1"/>
                </a:solidFill>
                <a:latin typeface="微软雅黑 Light" panose="020B0502040204020203" charset="-122"/>
                <a:ea typeface="微软雅黑 Light" panose="020B0502040204020203" charset="-122"/>
              </a:rPr>
              <a:t>总线，FSB）</a:t>
            </a:r>
            <a:r>
              <a:rPr lang="zh-CN" altLang="en-US" sz="2400" spc="300" dirty="0">
                <a:solidFill>
                  <a:srgbClr val="FF0000"/>
                </a:solidFill>
                <a:latin typeface="微软雅黑 Light" panose="020B0502040204020203" charset="-122"/>
                <a:ea typeface="微软雅黑 Light" panose="020B0502040204020203" charset="-122"/>
              </a:rPr>
              <a:t>与CPU相连</a:t>
            </a:r>
            <a:r>
              <a:rPr lang="zh-CN" altLang="en-US" sz="2400" spc="300" dirty="0">
                <a:solidFill>
                  <a:schemeClr val="tx1"/>
                </a:solidFill>
                <a:latin typeface="微软雅黑 Light" panose="020B0502040204020203" charset="-122"/>
                <a:ea typeface="微软雅黑 Light" panose="020B0502040204020203" charset="-122"/>
              </a:rPr>
              <a:t>，负责CPU与内存和高速PCI-E设备（如显卡等）的</a:t>
            </a:r>
            <a:r>
              <a:rPr lang="zh-CN" altLang="en-US" sz="2400" spc="300" dirty="0" smtClean="0">
                <a:solidFill>
                  <a:schemeClr val="tx1"/>
                </a:solidFill>
                <a:latin typeface="微软雅黑 Light" panose="020B0502040204020203" charset="-122"/>
                <a:ea typeface="微软雅黑 Light" panose="020B0502040204020203" charset="-122"/>
              </a:rPr>
              <a:t>通讯</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南桥芯片</a:t>
            </a:r>
            <a:endParaRPr lang="en-US" altLang="zh-CN" sz="2400" spc="300" dirty="0" smtClean="0">
              <a:solidFill>
                <a:schemeClr val="tx1"/>
              </a:solidFill>
              <a:latin typeface="微软雅黑 Light" panose="020B0502040204020203" charset="-122"/>
              <a:ea typeface="微软雅黑 Light" panose="020B0502040204020203" charset="-122"/>
            </a:endParaRPr>
          </a:p>
          <a:p>
            <a:pPr marL="800100" lvl="1" indent="-342900">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通过</a:t>
            </a:r>
            <a:r>
              <a:rPr lang="zh-CN" altLang="en-US" sz="2400" spc="300" dirty="0">
                <a:solidFill>
                  <a:schemeClr val="tx1"/>
                </a:solidFill>
                <a:latin typeface="微软雅黑 Light" panose="020B0502040204020203" charset="-122"/>
                <a:ea typeface="微软雅黑 Light" panose="020B0502040204020203" charset="-122"/>
              </a:rPr>
              <a:t>北桥</a:t>
            </a:r>
            <a:r>
              <a:rPr lang="zh-CN" altLang="en-US" sz="2400" spc="300" dirty="0">
                <a:solidFill>
                  <a:srgbClr val="FF0000"/>
                </a:solidFill>
                <a:latin typeface="微软雅黑 Light" panose="020B0502040204020203" charset="-122"/>
                <a:ea typeface="微软雅黑 Light" panose="020B0502040204020203" charset="-122"/>
              </a:rPr>
              <a:t>间接与CPU</a:t>
            </a:r>
            <a:r>
              <a:rPr lang="zh-CN" altLang="en-US" sz="2400" spc="300" dirty="0" smtClean="0">
                <a:solidFill>
                  <a:srgbClr val="FF0000"/>
                </a:solidFill>
                <a:latin typeface="微软雅黑 Light" panose="020B0502040204020203" charset="-122"/>
                <a:ea typeface="微软雅黑 Light" panose="020B0502040204020203" charset="-122"/>
              </a:rPr>
              <a:t>相连</a:t>
            </a:r>
            <a:endParaRPr lang="en-US" altLang="zh-CN" sz="2400" spc="300" dirty="0" smtClean="0">
              <a:solidFill>
                <a:srgbClr val="FF0000"/>
              </a:solidFill>
              <a:latin typeface="微软雅黑 Light" panose="020B0502040204020203" charset="-122"/>
              <a:ea typeface="微软雅黑 Light" panose="020B0502040204020203" charset="-122"/>
            </a:endParaRPr>
          </a:p>
          <a:p>
            <a:pPr marL="800100" lvl="1" indent="-342900">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并控制声卡</a:t>
            </a:r>
            <a:r>
              <a:rPr lang="zh-CN" altLang="en-US" sz="2400" spc="300" dirty="0">
                <a:solidFill>
                  <a:schemeClr val="tx1"/>
                </a:solidFill>
                <a:latin typeface="微软雅黑 Light" panose="020B0502040204020203" charset="-122"/>
                <a:ea typeface="微软雅黑 Light" panose="020B0502040204020203" charset="-122"/>
              </a:rPr>
              <a:t>、网卡、硬盘、USB</a:t>
            </a:r>
            <a:r>
              <a:rPr lang="zh-CN" altLang="en-US" sz="2400" spc="300" dirty="0" smtClean="0">
                <a:solidFill>
                  <a:schemeClr val="tx1"/>
                </a:solidFill>
                <a:latin typeface="微软雅黑 Light" panose="020B0502040204020203" charset="-122"/>
                <a:ea typeface="微软雅黑 Light" panose="020B0502040204020203" charset="-122"/>
              </a:rPr>
              <a:t>等低速外设</a:t>
            </a:r>
            <a:endParaRPr lang="zh-CN" altLang="en-US" sz="2400" spc="300" dirty="0">
              <a:solidFill>
                <a:schemeClr val="tx1"/>
              </a:solidFill>
              <a:latin typeface="微软雅黑 Light" panose="020B0502040204020203" charset="-122"/>
              <a:ea typeface="微软雅黑 Light" panose="020B0502040204020203" charset="-122"/>
            </a:endParaRPr>
          </a:p>
        </p:txBody>
      </p:sp>
      <p:cxnSp>
        <p:nvCxnSpPr>
          <p:cNvPr id="5" name="直接连接符 4"/>
          <p:cNvCxnSpPr/>
          <p:nvPr/>
        </p:nvCxnSpPr>
        <p:spPr>
          <a:xfrm>
            <a:off x="5801824" y="1576141"/>
            <a:ext cx="0" cy="4332451"/>
          </a:xfrm>
          <a:prstGeom prst="line">
            <a:avLst/>
          </a:prstGeom>
          <a:ln w="9525">
            <a:solidFill>
              <a:srgbClr val="1B3868"/>
            </a:solidFill>
          </a:ln>
        </p:spPr>
        <p:style>
          <a:lnRef idx="1">
            <a:schemeClr val="accent1"/>
          </a:lnRef>
          <a:fillRef idx="0">
            <a:schemeClr val="accent1"/>
          </a:fillRef>
          <a:effectRef idx="0">
            <a:schemeClr val="accent1"/>
          </a:effectRef>
          <a:fontRef idx="minor">
            <a:schemeClr val="tx1"/>
          </a:fontRef>
        </p:style>
      </p:cxnSp>
      <p:sp>
        <p:nvSpPr>
          <p:cNvPr id="6" name="文本框 7"/>
          <p:cNvSpPr txBox="1"/>
          <p:nvPr/>
        </p:nvSpPr>
        <p:spPr>
          <a:xfrm>
            <a:off x="885190" y="1315085"/>
            <a:ext cx="4349115"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由北桥和南桥组成的芯片组</a:t>
            </a:r>
          </a:p>
        </p:txBody>
      </p:sp>
      <p:sp>
        <p:nvSpPr>
          <p:cNvPr id="11" name="矩形 10"/>
          <p:cNvSpPr/>
          <p:nvPr/>
        </p:nvSpPr>
        <p:spPr>
          <a:xfrm>
            <a:off x="6254473" y="1508319"/>
            <a:ext cx="5237426" cy="4400273"/>
          </a:xfrm>
          <a:prstGeom prst="rect">
            <a:avLst/>
          </a:prstGeom>
          <a:blipFill rotWithShape="1">
            <a:blip r:embed="rId2"/>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29640" y="4808970"/>
            <a:ext cx="4889500" cy="1323439"/>
          </a:xfrm>
          <a:prstGeom prst="rect">
            <a:avLst/>
          </a:prstGeom>
        </p:spPr>
        <p:txBody>
          <a:bodyPr wrap="square">
            <a:spAutoFit/>
          </a:bodyPr>
          <a:lstStyle/>
          <a:p>
            <a:pPr fontAlgn="auto">
              <a:spcBef>
                <a:spcPts val="0"/>
              </a:spcBef>
              <a:spcAft>
                <a:spcPts val="0"/>
              </a:spcAft>
            </a:pPr>
            <a:r>
              <a:rPr lang="zh-CN" altLang="en-US" sz="2000" spc="300" dirty="0" smtClean="0">
                <a:solidFill>
                  <a:schemeClr val="tx1"/>
                </a:solidFill>
                <a:latin typeface="微软雅黑 Light" panose="020B0502040204020203" charset="-122"/>
                <a:ea typeface="微软雅黑 Light" panose="020B0502040204020203" charset="-122"/>
              </a:rPr>
              <a:t>集成内存</a:t>
            </a:r>
            <a:r>
              <a:rPr lang="zh-CN" altLang="en-US" sz="2000" spc="300" dirty="0">
                <a:solidFill>
                  <a:schemeClr val="tx1"/>
                </a:solidFill>
                <a:latin typeface="微软雅黑 Light" panose="020B0502040204020203" charset="-122"/>
                <a:ea typeface="微软雅黑 Light" panose="020B0502040204020203" charset="-122"/>
              </a:rPr>
              <a:t>控制器</a:t>
            </a:r>
            <a:r>
              <a:rPr lang="zh-CN" altLang="en-US" sz="2000" spc="300" dirty="0" smtClean="0">
                <a:solidFill>
                  <a:schemeClr val="tx1"/>
                </a:solidFill>
                <a:latin typeface="微软雅黑 Light" panose="020B0502040204020203" charset="-122"/>
                <a:ea typeface="微软雅黑 Light" panose="020B0502040204020203" charset="-122"/>
              </a:rPr>
              <a:t>，CPU</a:t>
            </a:r>
            <a:r>
              <a:rPr lang="zh-CN" altLang="en-US" sz="2000" spc="300" dirty="0">
                <a:solidFill>
                  <a:schemeClr val="tx1"/>
                </a:solidFill>
                <a:latin typeface="微软雅黑 Light" panose="020B0502040204020203" charset="-122"/>
                <a:ea typeface="微软雅黑 Light" panose="020B0502040204020203" charset="-122"/>
              </a:rPr>
              <a:t>直接与内存相连，大大降低了内存访问延迟，同时Intel采用了新的QPI总线连接北桥取代之前的FSB。</a:t>
            </a:r>
          </a:p>
        </p:txBody>
      </p:sp>
      <p:sp>
        <p:nvSpPr>
          <p:cNvPr id="7" name="文本框 7"/>
          <p:cNvSpPr txBox="1"/>
          <p:nvPr/>
        </p:nvSpPr>
        <p:spPr>
          <a:xfrm>
            <a:off x="1269851" y="4297462"/>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Bloomfield平台架构</a:t>
            </a:r>
          </a:p>
        </p:txBody>
      </p:sp>
      <p:sp>
        <p:nvSpPr>
          <p:cNvPr id="15" name="矩形 14"/>
          <p:cNvSpPr/>
          <p:nvPr/>
        </p:nvSpPr>
        <p:spPr>
          <a:xfrm>
            <a:off x="6019800" y="4681220"/>
            <a:ext cx="4929505" cy="1631216"/>
          </a:xfrm>
          <a:prstGeom prst="rect">
            <a:avLst/>
          </a:prstGeom>
        </p:spPr>
        <p:txBody>
          <a:bodyPr wrap="square">
            <a:spAutoFit/>
          </a:bodyPr>
          <a:lstStyle/>
          <a:p>
            <a:pPr fontAlgn="auto">
              <a:spcBef>
                <a:spcPts val="0"/>
              </a:spcBef>
              <a:spcAft>
                <a:spcPts val="0"/>
              </a:spcAft>
            </a:pPr>
            <a:r>
              <a:rPr lang="zh-CN" altLang="en-US" sz="2000" spc="300" dirty="0" smtClean="0">
                <a:solidFill>
                  <a:schemeClr val="tx1"/>
                </a:solidFill>
                <a:latin typeface="微软雅黑 Light" panose="020B0502040204020203" charset="-122"/>
                <a:ea typeface="微软雅黑 Light" panose="020B0502040204020203" charset="-122"/>
              </a:rPr>
              <a:t>Intel</a:t>
            </a:r>
            <a:r>
              <a:rPr lang="zh-CN" altLang="en-US" sz="2000" spc="300" dirty="0">
                <a:solidFill>
                  <a:schemeClr val="tx1"/>
                </a:solidFill>
                <a:latin typeface="微软雅黑 Light" panose="020B0502040204020203" charset="-122"/>
                <a:ea typeface="微软雅黑 Light" panose="020B0502040204020203" charset="-122"/>
              </a:rPr>
              <a:t>将高速PCI-E总线控制器也集成到了CPU中，从而彻底在主板上移除了北桥芯片，并继续保留南桥芯片作为新的主板芯片组，它通过低速DMI总线与CPU直接相连。</a:t>
            </a:r>
          </a:p>
        </p:txBody>
      </p:sp>
      <p:sp>
        <p:nvSpPr>
          <p:cNvPr id="16" name="文本框 7"/>
          <p:cNvSpPr txBox="1"/>
          <p:nvPr/>
        </p:nvSpPr>
        <p:spPr>
          <a:xfrm>
            <a:off x="6112306" y="4221135"/>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Lynnfield平台架构</a:t>
            </a:r>
          </a:p>
        </p:txBody>
      </p:sp>
      <p:pic>
        <p:nvPicPr>
          <p:cNvPr id="2" name="图片 1" descr="图片10"/>
          <p:cNvPicPr>
            <a:picLocks noChangeAspect="1"/>
          </p:cNvPicPr>
          <p:nvPr/>
        </p:nvPicPr>
        <p:blipFill>
          <a:blip r:embed="rId2"/>
          <a:stretch>
            <a:fillRect/>
          </a:stretch>
        </p:blipFill>
        <p:spPr>
          <a:xfrm>
            <a:off x="7027037" y="-54966"/>
            <a:ext cx="5164963" cy="4227307"/>
          </a:xfrm>
          <a:prstGeom prst="rect">
            <a:avLst/>
          </a:prstGeom>
        </p:spPr>
      </p:pic>
      <p:pic>
        <p:nvPicPr>
          <p:cNvPr id="3" name="图片 2" descr="图片15"/>
          <p:cNvPicPr>
            <a:picLocks noChangeAspect="1"/>
          </p:cNvPicPr>
          <p:nvPr/>
        </p:nvPicPr>
        <p:blipFill>
          <a:blip r:embed="rId3"/>
          <a:stretch>
            <a:fillRect/>
          </a:stretch>
        </p:blipFill>
        <p:spPr>
          <a:xfrm>
            <a:off x="51599" y="-47590"/>
            <a:ext cx="5195943" cy="43286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500" fill="hold">
                                          <p:stCondLst>
                                            <p:cond delay="0"/>
                                          </p:stCondLst>
                                        </p:cTn>
                                        <p:tgtEl>
                                          <p:spTgt spid="6"/>
                                        </p:tgtEl>
                                        <p:attrNameLst>
                                          <p:attrName>style.visibility</p:attrName>
                                        </p:attrNameLst>
                                      </p:cBhvr>
                                      <p:to>
                                        <p:strVal val="visible"/>
                                      </p:to>
                                    </p:set>
                                    <p:animEffect transition="in" filter="box(in)">
                                      <p:cBhvr>
                                        <p:cTn id="11" dur="500"/>
                                        <p:tgtEl>
                                          <p:spTgt spid="6"/>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500" fill="hold">
                                          <p:stCondLst>
                                            <p:cond delay="0"/>
                                          </p:stCondLst>
                                        </p:cTn>
                                        <p:tgtEl>
                                          <p:spTgt spid="16"/>
                                        </p:tgtEl>
                                        <p:attrNameLst>
                                          <p:attrName>style.visibility</p:attrName>
                                        </p:attrNameLst>
                                      </p:cBhvr>
                                      <p:to>
                                        <p:strVal val="visible"/>
                                      </p:to>
                                    </p:set>
                                    <p:animEffect transition="in" filter="box(in)">
                                      <p:cBhvr>
                                        <p:cTn id="15" dur="500"/>
                                        <p:tgtEl>
                                          <p:spTgt spid="16"/>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500" fill="hold">
                                          <p:stCondLst>
                                            <p:cond delay="0"/>
                                          </p:stCondLst>
                                        </p:cTn>
                                        <p:tgtEl>
                                          <p:spTgt spid="15"/>
                                        </p:tgtEl>
                                        <p:attrNameLst>
                                          <p:attrName>style.visibility</p:attrName>
                                        </p:attrNameLst>
                                      </p:cBhvr>
                                      <p:to>
                                        <p:strVal val="visible"/>
                                      </p:to>
                                    </p:set>
                                    <p:animEffect transition="in" filter="box(i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20355" y="2864866"/>
            <a:ext cx="7591492" cy="1325563"/>
          </a:xfrm>
        </p:spPr>
        <p:txBody>
          <a:bodyPr>
            <a:normAutofit/>
          </a:bodyPr>
          <a:lstStyle/>
          <a:p>
            <a:r>
              <a:rPr lang="en-US" altLang="zh-CN" sz="3600"/>
              <a:t> 2.10 OpenMP</a:t>
            </a:r>
            <a:r>
              <a:rPr lang="zh-CN" altLang="en-US" sz="3600"/>
              <a:t>多线程并行编程</a:t>
            </a:r>
            <a:endParaRPr lang="zh-CN" altLang="en-US" sz="36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7218680" cy="511175"/>
          </a:xfrm>
        </p:spPr>
        <p:txBody>
          <a:bodyPr/>
          <a:lstStyle/>
          <a:p>
            <a:r>
              <a:rPr dirty="0"/>
              <a:t>2.10  OpenMP多线程并行编程</a:t>
            </a:r>
          </a:p>
        </p:txBody>
      </p:sp>
      <p:sp>
        <p:nvSpPr>
          <p:cNvPr id="3" name="文本框 2"/>
          <p:cNvSpPr txBox="1"/>
          <p:nvPr/>
        </p:nvSpPr>
        <p:spPr>
          <a:xfrm>
            <a:off x="697865" y="1871345"/>
            <a:ext cx="10140315" cy="3969385"/>
          </a:xfrm>
          <a:prstGeom prst="rect">
            <a:avLst/>
          </a:prstGeom>
          <a:noFill/>
        </p:spPr>
        <p:txBody>
          <a:bodyPr wrap="square" rtlCol="0">
            <a:spAutoFit/>
          </a:bodyPr>
          <a:lstStyle/>
          <a:p>
            <a:pPr marL="342900" indent="-342900" fontAlgn="auto">
              <a:lnSpc>
                <a:spcPct val="100000"/>
              </a:lnSpc>
              <a:spcBef>
                <a:spcPts val="0"/>
              </a:spcBef>
              <a:spcAft>
                <a:spcPts val="0"/>
              </a:spcAft>
              <a:buFont typeface="Arial" panose="020B0604020202020204" pitchFamily="34" charset="0"/>
              <a:buChar char="•"/>
            </a:pPr>
            <a:r>
              <a:rPr sz="2800" spc="300" dirty="0" err="1">
                <a:latin typeface="微软雅黑 Light" panose="020B0502040204020203" charset="-122"/>
                <a:ea typeface="微软雅黑 Light" panose="020B0502040204020203" charset="-122"/>
              </a:rPr>
              <a:t>进程是资源分配的最小单位，线程是CPU</a:t>
            </a:r>
            <a:r>
              <a:rPr sz="2800" spc="300" dirty="0" err="1" smtClean="0">
                <a:latin typeface="微软雅黑 Light" panose="020B0502040204020203" charset="-122"/>
                <a:ea typeface="微软雅黑 Light" panose="020B0502040204020203" charset="-122"/>
              </a:rPr>
              <a:t>调度的最小单位</a:t>
            </a:r>
            <a:endParaRPr sz="2800" spc="300" dirty="0">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endParaRPr sz="2800" spc="300" dirty="0">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sz="2800" spc="300" dirty="0">
                <a:latin typeface="微软雅黑 Light" panose="020B0502040204020203" charset="-122"/>
                <a:ea typeface="微软雅黑 Light" panose="020B0502040204020203" charset="-122"/>
              </a:rPr>
              <a:t>OpenMP的编程模型以线程为基础，通过编译制导指令来显式地指导并行化</a:t>
            </a:r>
          </a:p>
          <a:p>
            <a:pPr marL="342900" indent="-342900" fontAlgn="auto">
              <a:lnSpc>
                <a:spcPct val="100000"/>
              </a:lnSpc>
              <a:spcBef>
                <a:spcPts val="0"/>
              </a:spcBef>
              <a:spcAft>
                <a:spcPts val="0"/>
              </a:spcAft>
              <a:buFont typeface="Arial" panose="020B0604020202020204" pitchFamily="34" charset="0"/>
              <a:buChar char="•"/>
            </a:pPr>
            <a:endParaRPr sz="2800" spc="300" dirty="0">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sz="2800" spc="300" dirty="0">
                <a:latin typeface="微软雅黑 Light" panose="020B0502040204020203" charset="-122"/>
                <a:ea typeface="微软雅黑 Light" panose="020B0502040204020203" charset="-122"/>
              </a:rPr>
              <a:t>OpenMP的执行模型采用Fork-Join的形式</a:t>
            </a:r>
          </a:p>
          <a:p>
            <a:pPr marL="342900" indent="-342900" fontAlgn="auto">
              <a:lnSpc>
                <a:spcPct val="100000"/>
              </a:lnSpc>
              <a:spcBef>
                <a:spcPts val="0"/>
              </a:spcBef>
              <a:spcAft>
                <a:spcPts val="0"/>
              </a:spcAft>
              <a:buFont typeface="Arial" panose="020B0604020202020204" pitchFamily="34" charset="0"/>
              <a:buChar char="•"/>
            </a:pPr>
            <a:endParaRPr sz="2800" spc="300" dirty="0">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sz="2800" spc="300" dirty="0">
                <a:latin typeface="微软雅黑 Light" panose="020B0502040204020203" charset="-122"/>
                <a:ea typeface="微软雅黑 Light" panose="020B0502040204020203" charset="-122"/>
              </a:rPr>
              <a:t>OpenMP采用共享内存模型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37377" y="325247"/>
            <a:ext cx="5438394" cy="511175"/>
          </a:xfrm>
        </p:spPr>
        <p:txBody>
          <a:bodyPr/>
          <a:lstStyle/>
          <a:p>
            <a:r>
              <a:rPr lang="zh-CN" altLang="en-US" sz="3600" dirty="0"/>
              <a:t>OpenMP的编程模型介绍</a:t>
            </a:r>
          </a:p>
        </p:txBody>
      </p:sp>
      <p:sp>
        <p:nvSpPr>
          <p:cNvPr id="12" name="任意多边形: 形状 11"/>
          <p:cNvSpPr/>
          <p:nvPr/>
        </p:nvSpPr>
        <p:spPr>
          <a:xfrm>
            <a:off x="6176010" y="1069849"/>
            <a:ext cx="6096000" cy="5669406"/>
          </a:xfrm>
          <a:custGeom>
            <a:avLst/>
            <a:gdLst>
              <a:gd name="connsiteX0" fmla="*/ 0 w 6096000"/>
              <a:gd name="connsiteY0" fmla="*/ 0 h 4225860"/>
              <a:gd name="connsiteX1" fmla="*/ 6096000 w 6096000"/>
              <a:gd name="connsiteY1" fmla="*/ 0 h 4225860"/>
              <a:gd name="connsiteX2" fmla="*/ 6096000 w 6096000"/>
              <a:gd name="connsiteY2" fmla="*/ 4225860 h 4225860"/>
              <a:gd name="connsiteX3" fmla="*/ 0 w 6096000"/>
              <a:gd name="connsiteY3" fmla="*/ 4225860 h 4225860"/>
            </a:gdLst>
            <a:ahLst/>
            <a:cxnLst>
              <a:cxn ang="0">
                <a:pos x="connsiteX0" y="connsiteY0"/>
              </a:cxn>
              <a:cxn ang="0">
                <a:pos x="connsiteX1" y="connsiteY1"/>
              </a:cxn>
              <a:cxn ang="0">
                <a:pos x="connsiteX2" y="connsiteY2"/>
              </a:cxn>
              <a:cxn ang="0">
                <a:pos x="connsiteX3" y="connsiteY3"/>
              </a:cxn>
            </a:cxnLst>
            <a:rect l="l" t="t" r="r" b="b"/>
            <a:pathLst>
              <a:path w="6096000" h="4225860">
                <a:moveTo>
                  <a:pt x="0" y="0"/>
                </a:moveTo>
                <a:lnTo>
                  <a:pt x="6096000" y="0"/>
                </a:lnTo>
                <a:lnTo>
                  <a:pt x="6096000" y="4225860"/>
                </a:lnTo>
                <a:lnTo>
                  <a:pt x="0" y="422586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176010" y="1581785"/>
            <a:ext cx="5948680" cy="4555093"/>
          </a:xfrm>
          <a:prstGeom prst="rect">
            <a:avLst/>
          </a:prstGeom>
          <a:noFill/>
        </p:spPr>
        <p:txBody>
          <a:bodyPr wrap="square" rtlCol="0">
            <a:spAutoFit/>
          </a:bodyPr>
          <a:lstStyle/>
          <a:p>
            <a:pPr marL="285750" indent="-285750" fontAlgn="auto">
              <a:spcBef>
                <a:spcPts val="600"/>
              </a:spcBef>
              <a:spcAft>
                <a:spcPts val="600"/>
              </a:spcAft>
              <a:buFont typeface="Arial" panose="020B0604020202020204" pitchFamily="34" charset="0"/>
              <a:buChar char="•"/>
            </a:pPr>
            <a:r>
              <a:rPr lang="zh-CN" altLang="en-US" sz="2400" spc="300" dirty="0" smtClean="0">
                <a:latin typeface="微软雅黑 Light" panose="020B0502040204020203" charset="-122"/>
                <a:ea typeface="微软雅黑 Light" panose="020B0502040204020203" charset="-122"/>
              </a:rPr>
              <a:t>开始时，</a:t>
            </a:r>
            <a:r>
              <a:rPr lang="zh-CN" altLang="en-US" sz="2400" spc="300" dirty="0" smtClean="0">
                <a:solidFill>
                  <a:schemeClr val="tx1"/>
                </a:solidFill>
                <a:latin typeface="微软雅黑 Light" panose="020B0502040204020203" charset="-122"/>
                <a:ea typeface="微软雅黑 Light" panose="020B0502040204020203" charset="-122"/>
              </a:rPr>
              <a:t>只有</a:t>
            </a:r>
            <a:r>
              <a:rPr lang="zh-CN" altLang="en-US" sz="2400" spc="300" dirty="0">
                <a:solidFill>
                  <a:schemeClr val="tx1"/>
                </a:solidFill>
                <a:latin typeface="微软雅黑 Light" panose="020B0502040204020203" charset="-122"/>
                <a:ea typeface="微软雅黑 Light" panose="020B0502040204020203" charset="-122"/>
              </a:rPr>
              <a:t>一个</a:t>
            </a:r>
            <a:r>
              <a:rPr lang="zh-CN" altLang="en-US" sz="2400" spc="300" dirty="0" smtClean="0">
                <a:solidFill>
                  <a:schemeClr val="tx1"/>
                </a:solidFill>
                <a:latin typeface="微软雅黑 Light" panose="020B0502040204020203" charset="-122"/>
                <a:ea typeface="微软雅黑 Light" panose="020B0502040204020203" charset="-122"/>
              </a:rPr>
              <a:t>“主线程”</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主线程遇到并行域，</a:t>
            </a:r>
            <a:r>
              <a:rPr lang="zh-CN" altLang="en-US" sz="2400" spc="300" dirty="0">
                <a:solidFill>
                  <a:schemeClr val="tx1"/>
                </a:solidFill>
                <a:latin typeface="微软雅黑 Light" panose="020B0502040204020203" charset="-122"/>
                <a:ea typeface="微软雅黑 Light" panose="020B0502040204020203" charset="-122"/>
              </a:rPr>
              <a:t>派生出线程</a:t>
            </a:r>
            <a:r>
              <a:rPr lang="zh-CN" altLang="en-US" sz="2400" spc="300" dirty="0" smtClean="0">
                <a:solidFill>
                  <a:schemeClr val="tx1"/>
                </a:solidFill>
                <a:latin typeface="微软雅黑 Light" panose="020B0502040204020203" charset="-122"/>
                <a:ea typeface="微软雅黑 Light" panose="020B0502040204020203" charset="-122"/>
              </a:rPr>
              <a:t>来并行即</a:t>
            </a:r>
            <a:r>
              <a:rPr lang="zh-CN" altLang="en-US" sz="2400" spc="300" dirty="0">
                <a:solidFill>
                  <a:schemeClr val="tx1"/>
                </a:solidFill>
                <a:latin typeface="微软雅黑 Light" panose="020B0502040204020203" charset="-122"/>
                <a:ea typeface="微软雅黑 Light" panose="020B0502040204020203" charset="-122"/>
              </a:rPr>
              <a:t>Fork</a:t>
            </a:r>
            <a:r>
              <a:rPr lang="zh-CN" altLang="en-US" sz="2400" spc="300" dirty="0" smtClean="0">
                <a:solidFill>
                  <a:schemeClr val="tx1"/>
                </a:solidFill>
                <a:latin typeface="微软雅黑 Light" panose="020B0502040204020203" charset="-122"/>
                <a:ea typeface="微软雅黑 Light" panose="020B0502040204020203" charset="-122"/>
              </a:rPr>
              <a:t>阶段</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主</a:t>
            </a:r>
            <a:r>
              <a:rPr lang="zh-CN" altLang="en-US" sz="2400" spc="300" dirty="0">
                <a:solidFill>
                  <a:schemeClr val="tx1"/>
                </a:solidFill>
                <a:latin typeface="微软雅黑 Light" panose="020B0502040204020203" charset="-122"/>
                <a:ea typeface="微软雅黑 Light" panose="020B0502040204020203" charset="-122"/>
              </a:rPr>
              <a:t>线程和派生线程被分配到空闲的CPU核上并行</a:t>
            </a:r>
            <a:r>
              <a:rPr lang="zh-CN" altLang="en-US" sz="2400" spc="300" dirty="0" smtClean="0">
                <a:solidFill>
                  <a:schemeClr val="tx1"/>
                </a:solidFill>
                <a:latin typeface="微软雅黑 Light" panose="020B0502040204020203" charset="-122"/>
                <a:ea typeface="微软雅黑 Light" panose="020B0502040204020203" charset="-122"/>
              </a:rPr>
              <a:t>执行</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当线程组执行</a:t>
            </a:r>
            <a:r>
              <a:rPr lang="zh-CN" altLang="en-US" sz="2400" spc="300" dirty="0">
                <a:solidFill>
                  <a:schemeClr val="tx1"/>
                </a:solidFill>
                <a:latin typeface="微软雅黑 Light" panose="020B0502040204020203" charset="-122"/>
                <a:ea typeface="微软雅黑 Light" panose="020B0502040204020203" charset="-122"/>
              </a:rPr>
              <a:t>完成后</a:t>
            </a:r>
            <a:r>
              <a:rPr lang="zh-CN" altLang="en-US" sz="2400" spc="300" dirty="0" smtClean="0">
                <a:solidFill>
                  <a:schemeClr val="tx1"/>
                </a:solidFill>
                <a:latin typeface="微软雅黑 Light" panose="020B0502040204020203" charset="-122"/>
                <a:ea typeface="微软雅黑 Light" panose="020B0502040204020203" charset="-122"/>
              </a:rPr>
              <a:t>，退出</a:t>
            </a:r>
            <a:r>
              <a:rPr lang="zh-CN" altLang="en-US" sz="2400" spc="300" dirty="0">
                <a:solidFill>
                  <a:schemeClr val="tx1"/>
                </a:solidFill>
                <a:latin typeface="微软雅黑 Light" panose="020B0502040204020203" charset="-122"/>
                <a:ea typeface="微软雅黑 Light" panose="020B0502040204020203" charset="-122"/>
              </a:rPr>
              <a:t>并释放</a:t>
            </a:r>
            <a:r>
              <a:rPr lang="zh-CN" altLang="en-US" sz="2400" spc="300" dirty="0" smtClean="0">
                <a:solidFill>
                  <a:schemeClr val="tx1"/>
                </a:solidFill>
                <a:latin typeface="微软雅黑 Light" panose="020B0502040204020203" charset="-122"/>
                <a:ea typeface="微软雅黑 Light" panose="020B0502040204020203" charset="-122"/>
              </a:rPr>
              <a:t>CPU核即</a:t>
            </a:r>
            <a:r>
              <a:rPr lang="zh-CN" altLang="en-US" sz="2400" spc="300" dirty="0">
                <a:solidFill>
                  <a:schemeClr val="tx1"/>
                </a:solidFill>
                <a:latin typeface="微软雅黑 Light" panose="020B0502040204020203" charset="-122"/>
                <a:ea typeface="微软雅黑 Light" panose="020B0502040204020203" charset="-122"/>
              </a:rPr>
              <a:t>Join</a:t>
            </a:r>
            <a:r>
              <a:rPr lang="zh-CN" altLang="en-US" sz="2400" spc="300" dirty="0" smtClean="0">
                <a:solidFill>
                  <a:schemeClr val="tx1"/>
                </a:solidFill>
                <a:latin typeface="微软雅黑 Light" panose="020B0502040204020203" charset="-122"/>
                <a:ea typeface="微软雅黑 Light" panose="020B0502040204020203" charset="-122"/>
              </a:rPr>
              <a:t>阶段</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主线程又开始</a:t>
            </a:r>
            <a:r>
              <a:rPr lang="zh-CN" altLang="en-US" sz="2400" spc="300" dirty="0">
                <a:solidFill>
                  <a:schemeClr val="tx1"/>
                </a:solidFill>
                <a:latin typeface="微软雅黑 Light" panose="020B0502040204020203" charset="-122"/>
                <a:ea typeface="微软雅黑 Light" panose="020B0502040204020203" charset="-122"/>
              </a:rPr>
              <a:t>执行串行</a:t>
            </a:r>
            <a:r>
              <a:rPr lang="zh-CN" altLang="en-US" sz="2400" spc="300" dirty="0" smtClean="0">
                <a:solidFill>
                  <a:schemeClr val="tx1"/>
                </a:solidFill>
                <a:latin typeface="微软雅黑 Light" panose="020B0502040204020203" charset="-122"/>
                <a:ea typeface="微软雅黑 Light" panose="020B0502040204020203" charset="-122"/>
              </a:rPr>
              <a:t>部分</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Light" panose="020B0502040204020203" charset="-122"/>
                <a:ea typeface="微软雅黑 Light" panose="020B0502040204020203" charset="-122"/>
              </a:rPr>
              <a:t>Fork</a:t>
            </a:r>
            <a:r>
              <a:rPr lang="zh-CN" altLang="en-US" sz="2400" spc="300" dirty="0">
                <a:solidFill>
                  <a:schemeClr val="tx1"/>
                </a:solidFill>
                <a:latin typeface="微软雅黑 Light" panose="020B0502040204020203" charset="-122"/>
                <a:ea typeface="微软雅黑 Light" panose="020B0502040204020203" charset="-122"/>
              </a:rPr>
              <a:t>-Join</a:t>
            </a:r>
            <a:r>
              <a:rPr lang="zh-CN" altLang="en-US" sz="2400" spc="300" dirty="0" smtClean="0">
                <a:solidFill>
                  <a:schemeClr val="tx1"/>
                </a:solidFill>
                <a:latin typeface="微软雅黑 Light" panose="020B0502040204020203" charset="-122"/>
                <a:ea typeface="微软雅黑 Light" panose="020B0502040204020203" charset="-122"/>
              </a:rPr>
              <a:t>过程，可以</a:t>
            </a:r>
            <a:r>
              <a:rPr lang="zh-CN" altLang="en-US" sz="2400" spc="300" dirty="0">
                <a:solidFill>
                  <a:schemeClr val="tx1"/>
                </a:solidFill>
                <a:latin typeface="微软雅黑 Light" panose="020B0502040204020203" charset="-122"/>
                <a:ea typeface="微软雅黑 Light" panose="020B0502040204020203" charset="-122"/>
              </a:rPr>
              <a:t>有若干</a:t>
            </a:r>
            <a:r>
              <a:rPr lang="zh-CN" altLang="en-US" sz="2400" spc="300" dirty="0" smtClean="0">
                <a:solidFill>
                  <a:schemeClr val="tx1"/>
                </a:solidFill>
                <a:latin typeface="微软雅黑 Light" panose="020B0502040204020203" charset="-122"/>
                <a:ea typeface="微软雅黑 Light" panose="020B0502040204020203" charset="-122"/>
              </a:rPr>
              <a:t>个，还可以嵌套</a:t>
            </a:r>
            <a:endParaRPr lang="zh-CN" altLang="en-US" sz="2400" spc="300" dirty="0">
              <a:solidFill>
                <a:schemeClr val="tx1"/>
              </a:solidFill>
              <a:latin typeface="微软雅黑 Light" panose="020B0502040204020203" charset="-122"/>
              <a:ea typeface="微软雅黑 Light" panose="020B0502040204020203" charset="-122"/>
            </a:endParaRPr>
          </a:p>
        </p:txBody>
      </p:sp>
      <p:sp>
        <p:nvSpPr>
          <p:cNvPr id="11" name="矩形 10"/>
          <p:cNvSpPr/>
          <p:nvPr/>
        </p:nvSpPr>
        <p:spPr>
          <a:xfrm>
            <a:off x="182880" y="1069849"/>
            <a:ext cx="5912485" cy="5668772"/>
          </a:xfrm>
          <a:prstGeom prst="rect">
            <a:avLst/>
          </a:prstGeom>
          <a:solidFill>
            <a:srgbClr val="1B386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39"/>
          <p:cNvSpPr/>
          <p:nvPr/>
        </p:nvSpPr>
        <p:spPr>
          <a:xfrm>
            <a:off x="1371985" y="1779832"/>
            <a:ext cx="3949315" cy="351864"/>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23945" y="1747596"/>
            <a:ext cx="3845285" cy="414579"/>
          </a:xfrm>
          <a:prstGeom prst="rect">
            <a:avLst/>
          </a:prstGeom>
          <a:noFill/>
        </p:spPr>
        <p:txBody>
          <a:bodyPr wrap="square" rtlCol="0">
            <a:spAutoFit/>
          </a:bodyPr>
          <a:lstStyle/>
          <a:p>
            <a:pPr algn="ctr"/>
            <a:r>
              <a:rPr lang="zh-CN" altLang="en-US" sz="2000" b="1">
                <a:solidFill>
                  <a:srgbClr val="FFFFFF"/>
                </a:solidFill>
                <a:latin typeface="微软雅黑" panose="020B0503020204020204" pitchFamily="34" charset="-122"/>
                <a:ea typeface="微软雅黑" panose="020B0503020204020204" pitchFamily="34" charset="-122"/>
              </a:rPr>
              <a:t>OpenMP的Fork-Join执行模式</a:t>
            </a:r>
          </a:p>
        </p:txBody>
      </p:sp>
      <p:pic>
        <p:nvPicPr>
          <p:cNvPr id="3" name="图片 2" descr="C:\Users\91035\Desktop\沈老师\书稿\图片11.png图片11"/>
          <p:cNvPicPr>
            <a:picLocks noChangeAspect="1"/>
          </p:cNvPicPr>
          <p:nvPr/>
        </p:nvPicPr>
        <p:blipFill>
          <a:blip r:embed="rId2"/>
          <a:srcRect/>
          <a:stretch>
            <a:fillRect/>
          </a:stretch>
        </p:blipFill>
        <p:spPr>
          <a:xfrm>
            <a:off x="81131" y="2801293"/>
            <a:ext cx="5952639" cy="24247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5402400" cy="511110"/>
          </a:xfrm>
        </p:spPr>
        <p:txBody>
          <a:bodyPr/>
          <a:lstStyle/>
          <a:p>
            <a:r>
              <a:rPr lang="en-US" altLang="zh-CN" dirty="0"/>
              <a:t>2.10.1   </a:t>
            </a:r>
            <a:r>
              <a:rPr lang="zh-CN" altLang="en-US" dirty="0"/>
              <a:t>编译制导语句</a:t>
            </a:r>
          </a:p>
        </p:txBody>
      </p:sp>
      <p:sp>
        <p:nvSpPr>
          <p:cNvPr id="3" name="文本框 2"/>
          <p:cNvSpPr txBox="1"/>
          <p:nvPr/>
        </p:nvSpPr>
        <p:spPr>
          <a:xfrm>
            <a:off x="623570" y="1136015"/>
            <a:ext cx="11062970" cy="4524315"/>
          </a:xfrm>
          <a:prstGeom prst="rect">
            <a:avLst/>
          </a:prstGeom>
          <a:noFill/>
        </p:spPr>
        <p:txBody>
          <a:bodyPr wrap="square" rtlCol="0">
            <a:spAutoFit/>
          </a:bodyPr>
          <a:lstStyle/>
          <a:p>
            <a:pPr marL="342900" indent="-342900" algn="l" fontAlgn="auto">
              <a:lnSpc>
                <a:spcPct val="100000"/>
              </a:lnSpc>
              <a:spcBef>
                <a:spcPts val="0"/>
              </a:spcBef>
              <a:spcAft>
                <a:spcPts val="0"/>
              </a:spcAft>
              <a:buFont typeface="Arial" panose="020B0604020202020204" pitchFamily="34" charset="0"/>
              <a:buChar char="•"/>
            </a:pPr>
            <a:r>
              <a:rPr lang="en-US" altLang="zh-CN" sz="2400" spc="300" dirty="0">
                <a:solidFill>
                  <a:schemeClr val="tx1"/>
                </a:solidFill>
                <a:latin typeface="微软雅黑 Light" panose="020B0502040204020203" charset="-122"/>
                <a:ea typeface="微软雅黑 Light" panose="020B0502040204020203" charset="-122"/>
              </a:rPr>
              <a:t>编译制导语句</a:t>
            </a:r>
          </a:p>
          <a:p>
            <a:pPr indent="0" algn="l" fontAlgn="auto">
              <a:lnSpc>
                <a:spcPct val="100000"/>
              </a:lnSpc>
              <a:spcBef>
                <a:spcPts val="0"/>
              </a:spcBef>
              <a:spcAft>
                <a:spcPts val="0"/>
              </a:spcAft>
              <a:buFont typeface="Arial" panose="020B0604020202020204" pitchFamily="34" charset="0"/>
              <a:buNone/>
            </a:pPr>
            <a:r>
              <a:rPr lang="en-US" altLang="zh-CN" sz="2400" spc="300" dirty="0">
                <a:latin typeface="微软雅黑 Light" panose="020B0502040204020203" charset="-122"/>
                <a:ea typeface="微软雅黑 Light" panose="020B0502040204020203" charset="-122"/>
              </a:rPr>
              <a:t> </a:t>
            </a:r>
            <a:r>
              <a:rPr lang="en-US" altLang="zh-CN" sz="2400" spc="300" dirty="0" smtClean="0">
                <a:latin typeface="微软雅黑 Light" panose="020B0502040204020203" charset="-122"/>
                <a:ea typeface="微软雅黑 Light" panose="020B0502040204020203" charset="-122"/>
              </a:rPr>
              <a:t>    </a:t>
            </a:r>
            <a:r>
              <a:rPr lang="en-US" altLang="zh-CN" sz="2400" spc="300" dirty="0" err="1" smtClean="0">
                <a:solidFill>
                  <a:schemeClr val="tx1"/>
                </a:solidFill>
                <a:latin typeface="微软雅黑 Light" panose="020B0502040204020203" charset="-122"/>
                <a:ea typeface="微软雅黑 Light" panose="020B0502040204020203" charset="-122"/>
              </a:rPr>
              <a:t>指编译器编译程序的时候会识别的特定的注释语句</a:t>
            </a:r>
            <a:r>
              <a:rPr lang="en-US" altLang="zh-CN" sz="2400" spc="300" dirty="0" err="1">
                <a:solidFill>
                  <a:schemeClr val="tx1"/>
                </a:solidFill>
                <a:latin typeface="微软雅黑 Light" panose="020B0502040204020203" charset="-122"/>
                <a:ea typeface="微软雅黑 Light" panose="020B0502040204020203" charset="-122"/>
              </a:rPr>
              <a:t>，这些注释语句包含OpenMP指令</a:t>
            </a:r>
            <a:r>
              <a:rPr lang="en-US" altLang="zh-CN" sz="2400" spc="300" dirty="0" smtClean="0">
                <a:solidFill>
                  <a:schemeClr val="tx1"/>
                </a:solidFill>
                <a:latin typeface="微软雅黑 Light" panose="020B0502040204020203" charset="-122"/>
                <a:ea typeface="微软雅黑 Light" panose="020B0502040204020203" charset="-122"/>
              </a:rPr>
              <a:t>。</a:t>
            </a:r>
          </a:p>
          <a:p>
            <a:pPr indent="0" algn="l" fontAlgn="auto">
              <a:lnSpc>
                <a:spcPct val="100000"/>
              </a:lnSpc>
              <a:spcBef>
                <a:spcPts val="0"/>
              </a:spcBef>
              <a:spcAft>
                <a:spcPts val="0"/>
              </a:spcAft>
              <a:buFont typeface="Arial" panose="020B0604020202020204" pitchFamily="34" charset="0"/>
              <a:buNone/>
            </a:pPr>
            <a:endParaRPr lang="en-US" altLang="zh-CN" sz="2400" spc="300" dirty="0" smtClean="0">
              <a:solidFill>
                <a:schemeClr val="tx1"/>
              </a:solidFill>
              <a:latin typeface="微软雅黑 Light" panose="020B0502040204020203" charset="-122"/>
              <a:ea typeface="微软雅黑 Light" panose="020B0502040204020203" charset="-122"/>
            </a:endParaRPr>
          </a:p>
          <a:p>
            <a:pPr indent="0" algn="l" fontAlgn="auto">
              <a:lnSpc>
                <a:spcPct val="100000"/>
              </a:lnSpc>
              <a:spcBef>
                <a:spcPts val="0"/>
              </a:spcBef>
              <a:spcAft>
                <a:spcPts val="0"/>
              </a:spcAft>
              <a:buFont typeface="Arial" panose="020B0604020202020204" pitchFamily="34" charset="0"/>
              <a:buNone/>
            </a:pPr>
            <a:r>
              <a:rPr lang="en-US" altLang="zh-CN" sz="2400" spc="300" dirty="0" err="1" smtClean="0">
                <a:solidFill>
                  <a:schemeClr val="tx1"/>
                </a:solidFill>
                <a:latin typeface="微软雅黑 Light" panose="020B0502040204020203" charset="-122"/>
                <a:ea typeface="微软雅黑 Light" panose="020B0502040204020203" charset="-122"/>
              </a:rPr>
              <a:t>例如</a:t>
            </a:r>
            <a:r>
              <a:rPr lang="en-US" altLang="zh-CN" sz="2400" spc="300" dirty="0" err="1">
                <a:solidFill>
                  <a:schemeClr val="tx1"/>
                </a:solidFill>
                <a:latin typeface="微软雅黑 Light" panose="020B0502040204020203" charset="-122"/>
                <a:ea typeface="微软雅黑 Light" panose="020B0502040204020203" charset="-122"/>
              </a:rPr>
              <a:t>，</a:t>
            </a:r>
            <a:r>
              <a:rPr lang="en-US" altLang="zh-CN" sz="2400" spc="300" dirty="0" err="1" smtClean="0">
                <a:solidFill>
                  <a:schemeClr val="tx1"/>
                </a:solidFill>
                <a:latin typeface="微软雅黑 Light" panose="020B0502040204020203" charset="-122"/>
                <a:ea typeface="微软雅黑 Light" panose="020B0502040204020203" charset="-122"/>
              </a:rPr>
              <a:t>在C</a:t>
            </a:r>
            <a:r>
              <a:rPr lang="en-US" altLang="zh-CN" sz="2400" spc="300" dirty="0" smtClean="0">
                <a:solidFill>
                  <a:schemeClr val="tx1"/>
                </a:solidFill>
                <a:latin typeface="微软雅黑 Light" panose="020B0502040204020203" charset="-122"/>
                <a:ea typeface="微软雅黑 Light" panose="020B0502040204020203" charset="-122"/>
              </a:rPr>
              <a:t>/C</a:t>
            </a:r>
            <a:r>
              <a:rPr lang="en-US" altLang="zh-CN" sz="2400" spc="300" dirty="0">
                <a:solidFill>
                  <a:schemeClr val="tx1"/>
                </a:solidFill>
                <a:latin typeface="微软雅黑 Light" panose="020B0502040204020203" charset="-122"/>
                <a:ea typeface="微软雅黑 Light" panose="020B0502040204020203" charset="-122"/>
              </a:rPr>
              <a:t>++程序中，OpenMP以#pragma omp开始，后面跟具体的功能指令。</a:t>
            </a:r>
          </a:p>
          <a:p>
            <a:pPr indent="0" algn="l" fontAlgn="auto">
              <a:lnSpc>
                <a:spcPct val="100000"/>
              </a:lnSpc>
              <a:spcBef>
                <a:spcPts val="0"/>
              </a:spcBef>
              <a:spcAft>
                <a:spcPts val="0"/>
              </a:spcAft>
              <a:buFont typeface="Arial" panose="020B0604020202020204" pitchFamily="34" charset="0"/>
              <a:buNone/>
            </a:pPr>
            <a:endParaRPr lang="en-US" altLang="zh-CN" sz="2400" spc="300" dirty="0">
              <a:solidFill>
                <a:schemeClr val="tx1"/>
              </a:solidFill>
              <a:latin typeface="微软雅黑 Light" panose="020B0502040204020203" charset="-122"/>
              <a:ea typeface="微软雅黑 Light" panose="020B0502040204020203" charset="-122"/>
            </a:endParaRPr>
          </a:p>
          <a:p>
            <a:pPr algn="l" fontAlgn="auto">
              <a:lnSpc>
                <a:spcPct val="100000"/>
              </a:lnSpc>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#pragma omp &lt;directive&gt; [clause [[,]clause]…]</a:t>
            </a:r>
          </a:p>
          <a:p>
            <a:pPr algn="l" fontAlgn="auto">
              <a:lnSpc>
                <a:spcPct val="100000"/>
              </a:lnSpc>
              <a:spcBef>
                <a:spcPts val="0"/>
              </a:spcBef>
              <a:spcAft>
                <a:spcPts val="0"/>
              </a:spcAft>
            </a:pPr>
            <a:endParaRPr lang="en-US" altLang="zh-CN" sz="2400" spc="300" dirty="0">
              <a:solidFill>
                <a:schemeClr val="tx1"/>
              </a:solidFill>
              <a:latin typeface="微软雅黑 Light" panose="020B0502040204020203" charset="-122"/>
              <a:ea typeface="微软雅黑 Light" panose="020B0502040204020203" charset="-122"/>
            </a:endParaRPr>
          </a:p>
          <a:p>
            <a:pPr algn="l" fontAlgn="auto">
              <a:lnSpc>
                <a:spcPct val="100000"/>
              </a:lnSpc>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其中的directive部分就包含了具体的编译制导语句，这些编译制导语句用来分配并行任务或者实现并行线程间的同步。</a:t>
            </a:r>
          </a:p>
          <a:p>
            <a:pPr algn="l" fontAlgn="auto">
              <a:lnSpc>
                <a:spcPct val="100000"/>
              </a:lnSpc>
              <a:spcBef>
                <a:spcPts val="0"/>
              </a:spcBef>
              <a:spcAft>
                <a:spcPts val="0"/>
              </a:spcAft>
            </a:pPr>
            <a:r>
              <a:rPr lang="en-US" altLang="zh-CN" sz="2400" spc="300" dirty="0">
                <a:solidFill>
                  <a:srgbClr val="FF0000"/>
                </a:solidFill>
                <a:latin typeface="微软雅黑 Light" panose="020B0502040204020203" charset="-122"/>
                <a:ea typeface="微软雅黑 Light" panose="020B0502040204020203" charset="-122"/>
                <a:sym typeface="+mn-ea"/>
              </a:rPr>
              <a:t>程序中循环的计算量很大</a:t>
            </a:r>
            <a:r>
              <a:rPr lang="en-US" altLang="zh-CN" sz="2400" spc="300" dirty="0">
                <a:latin typeface="微软雅黑 Light" panose="020B0502040204020203" charset="-122"/>
                <a:ea typeface="微软雅黑 Light" panose="020B0502040204020203" charset="-122"/>
                <a:sym typeface="+mn-ea"/>
              </a:rPr>
              <a:t>，因此需要加速循环的计算。</a:t>
            </a:r>
            <a:endParaRPr lang="en-US" altLang="zh-CN" sz="2400" spc="300" dirty="0">
              <a:solidFill>
                <a:schemeClr val="tx1"/>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5465900" cy="511110"/>
          </a:xfrm>
        </p:spPr>
        <p:txBody>
          <a:bodyPr/>
          <a:lstStyle/>
          <a:p>
            <a:r>
              <a:rPr lang="en-US" altLang="zh-CN" dirty="0"/>
              <a:t>2.10.1   </a:t>
            </a:r>
            <a:r>
              <a:rPr lang="zh-CN" altLang="en-US" dirty="0"/>
              <a:t>编译制导语句</a:t>
            </a:r>
          </a:p>
        </p:txBody>
      </p:sp>
      <p:sp>
        <p:nvSpPr>
          <p:cNvPr id="4" name="文本框 3"/>
          <p:cNvSpPr txBox="1"/>
          <p:nvPr/>
        </p:nvSpPr>
        <p:spPr>
          <a:xfrm>
            <a:off x="450215" y="1155065"/>
            <a:ext cx="11295380" cy="5078313"/>
          </a:xfrm>
          <a:prstGeom prst="rect">
            <a:avLst/>
          </a:prstGeom>
          <a:noFill/>
        </p:spPr>
        <p:txBody>
          <a:bodyPr wrap="square" rtlCol="0">
            <a:spAutoFit/>
          </a:bodyPr>
          <a:lstStyle/>
          <a:p>
            <a:pPr fontAlgn="auto">
              <a:lnSpc>
                <a:spcPct val="100000"/>
              </a:lnSpc>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常用的功能指令如下：</a:t>
            </a:r>
          </a:p>
          <a:p>
            <a:pPr marL="342900" indent="-342900" fontAlgn="auto">
              <a:lnSpc>
                <a:spcPct val="100000"/>
              </a:lnSpc>
              <a:spcBef>
                <a:spcPts val="600"/>
              </a:spcBef>
              <a:spcAft>
                <a:spcPts val="600"/>
              </a:spcAft>
              <a:buFont typeface="Arial" panose="020B0604020202020204" pitchFamily="34" charset="0"/>
              <a:buChar char="•"/>
            </a:pPr>
            <a:r>
              <a:rPr lang="zh-CN" altLang="en-US" sz="2400" spc="300" dirty="0">
                <a:solidFill>
                  <a:srgbClr val="FF0000"/>
                </a:solidFill>
                <a:latin typeface="微软雅黑 Light" panose="020B0502040204020203" charset="-122"/>
                <a:ea typeface="微软雅黑 Light" panose="020B0502040204020203" charset="-122"/>
              </a:rPr>
              <a:t>parallel</a:t>
            </a:r>
            <a:r>
              <a:rPr lang="zh-CN" altLang="en-US" sz="2400" spc="300" dirty="0">
                <a:solidFill>
                  <a:schemeClr val="tx1"/>
                </a:solidFill>
                <a:latin typeface="微软雅黑 Light" panose="020B0502040204020203" charset="-122"/>
                <a:ea typeface="微软雅黑 Light" panose="020B0502040204020203" charset="-122"/>
              </a:rPr>
              <a:t>：用在一个结构块之前，表示这段代码将被多个线程并行执行。</a:t>
            </a:r>
          </a:p>
          <a:p>
            <a:pPr marL="342900" indent="-342900" fontAlgn="auto">
              <a:lnSpc>
                <a:spcPct val="100000"/>
              </a:lnSpc>
              <a:spcBef>
                <a:spcPts val="600"/>
              </a:spcBef>
              <a:spcAft>
                <a:spcPts val="600"/>
              </a:spcAft>
              <a:buFont typeface="Arial" panose="020B0604020202020204" pitchFamily="34" charset="0"/>
              <a:buChar char="•"/>
            </a:pPr>
            <a:r>
              <a:rPr lang="zh-CN" altLang="en-US" sz="2400" spc="300" dirty="0" smtClean="0">
                <a:solidFill>
                  <a:srgbClr val="FF0000"/>
                </a:solidFill>
                <a:latin typeface="微软雅黑 Light" panose="020B0502040204020203" charset="-122"/>
                <a:ea typeface="微软雅黑 Light" panose="020B0502040204020203" charset="-122"/>
              </a:rPr>
              <a:t>parallel </a:t>
            </a:r>
            <a:r>
              <a:rPr lang="zh-CN" altLang="en-US" sz="2400" spc="300" dirty="0">
                <a:solidFill>
                  <a:srgbClr val="FF0000"/>
                </a:solidFill>
                <a:latin typeface="微软雅黑 Light" panose="020B0502040204020203" charset="-122"/>
                <a:ea typeface="微软雅黑 Light" panose="020B0502040204020203" charset="-122"/>
              </a:rPr>
              <a:t>for</a:t>
            </a:r>
            <a:r>
              <a:rPr lang="zh-CN" altLang="en-US" sz="2400" spc="300" dirty="0">
                <a:solidFill>
                  <a:schemeClr val="tx1"/>
                </a:solidFill>
                <a:latin typeface="微软雅黑 Light" panose="020B0502040204020203" charset="-122"/>
                <a:ea typeface="微软雅黑 Light" panose="020B0502040204020203" charset="-122"/>
              </a:rPr>
              <a:t>：parallel和for指令的结合，也用于for循环语句之前，表示for循环体的代码将被多个线程并行执行，同时具有并行域的产生和任务分配两个功能。</a:t>
            </a:r>
          </a:p>
          <a:p>
            <a:pPr marL="342900" indent="-342900" fontAlgn="auto">
              <a:lnSpc>
                <a:spcPct val="100000"/>
              </a:lnSpc>
              <a:spcBef>
                <a:spcPts val="600"/>
              </a:spcBef>
              <a:spcAft>
                <a:spcPts val="600"/>
              </a:spcAft>
              <a:buFont typeface="Arial" panose="020B0604020202020204" pitchFamily="34" charset="0"/>
              <a:buChar char="•"/>
            </a:pPr>
            <a:r>
              <a:rPr lang="zh-CN" altLang="en-US" sz="2400" spc="300" dirty="0">
                <a:solidFill>
                  <a:srgbClr val="FF0000"/>
                </a:solidFill>
                <a:latin typeface="微软雅黑 Light" panose="020B0502040204020203" charset="-122"/>
                <a:ea typeface="微软雅黑 Light" panose="020B0502040204020203" charset="-122"/>
              </a:rPr>
              <a:t>reduction</a:t>
            </a:r>
            <a:r>
              <a:rPr lang="zh-CN" altLang="en-US" sz="2400" spc="300" dirty="0">
                <a:solidFill>
                  <a:schemeClr val="tx1"/>
                </a:solidFill>
                <a:latin typeface="微软雅黑 Light" panose="020B0502040204020203" charset="-122"/>
                <a:ea typeface="微软雅黑 Light" panose="020B0502040204020203" charset="-122"/>
              </a:rPr>
              <a:t>：执行指定的归约运算。</a:t>
            </a:r>
          </a:p>
          <a:p>
            <a:pPr marL="342900" indent="-342900" fontAlgn="auto">
              <a:lnSpc>
                <a:spcPct val="100000"/>
              </a:lnSpc>
              <a:spcBef>
                <a:spcPts val="600"/>
              </a:spcBef>
              <a:spcAft>
                <a:spcPts val="600"/>
              </a:spcAft>
              <a:buFont typeface="Arial" panose="020B0604020202020204" pitchFamily="34" charset="0"/>
              <a:buChar char="•"/>
            </a:pPr>
            <a:r>
              <a:rPr lang="zh-CN" altLang="en-US" sz="2400" spc="300" dirty="0">
                <a:solidFill>
                  <a:srgbClr val="FF0000"/>
                </a:solidFill>
                <a:latin typeface="微软雅黑 Light" panose="020B0502040204020203" charset="-122"/>
                <a:ea typeface="微软雅黑 Light" panose="020B0502040204020203" charset="-122"/>
              </a:rPr>
              <a:t>single</a:t>
            </a:r>
            <a:r>
              <a:rPr lang="zh-CN" altLang="en-US" sz="2400" spc="300" dirty="0">
                <a:solidFill>
                  <a:schemeClr val="tx1"/>
                </a:solidFill>
                <a:latin typeface="微软雅黑 Light" panose="020B0502040204020203" charset="-122"/>
                <a:ea typeface="微软雅黑 Light" panose="020B0502040204020203" charset="-122"/>
              </a:rPr>
              <a:t>：用在并行域内，表示一段只被单个线程执行的代码。</a:t>
            </a:r>
          </a:p>
          <a:p>
            <a:pPr marL="342900" indent="-342900" fontAlgn="auto">
              <a:lnSpc>
                <a:spcPct val="100000"/>
              </a:lnSpc>
              <a:spcBef>
                <a:spcPts val="600"/>
              </a:spcBef>
              <a:spcAft>
                <a:spcPts val="600"/>
              </a:spcAft>
              <a:buFont typeface="Arial" panose="020B0604020202020204" pitchFamily="34" charset="0"/>
              <a:buChar char="•"/>
            </a:pPr>
            <a:r>
              <a:rPr lang="zh-CN" altLang="en-US" sz="2400" spc="300" dirty="0">
                <a:solidFill>
                  <a:srgbClr val="FF0000"/>
                </a:solidFill>
                <a:latin typeface="微软雅黑 Light" panose="020B0502040204020203" charset="-122"/>
                <a:ea typeface="微软雅黑 Light" panose="020B0502040204020203" charset="-122"/>
              </a:rPr>
              <a:t>critical</a:t>
            </a:r>
            <a:r>
              <a:rPr lang="zh-CN" altLang="en-US" sz="2400" spc="300" dirty="0">
                <a:solidFill>
                  <a:schemeClr val="tx1"/>
                </a:solidFill>
                <a:latin typeface="微软雅黑 Light" panose="020B0502040204020203" charset="-122"/>
                <a:ea typeface="微软雅黑 Light" panose="020B0502040204020203" charset="-122"/>
              </a:rPr>
              <a:t>：用在一段代码临界区之前，保证每次只有一个OpenMP线程进入。</a:t>
            </a:r>
          </a:p>
          <a:p>
            <a:pPr marL="342900" indent="-342900" fontAlgn="auto">
              <a:lnSpc>
                <a:spcPct val="100000"/>
              </a:lnSpc>
              <a:spcBef>
                <a:spcPts val="600"/>
              </a:spcBef>
              <a:spcAft>
                <a:spcPts val="600"/>
              </a:spcAft>
              <a:buFont typeface="Arial" panose="020B0604020202020204" pitchFamily="34" charset="0"/>
              <a:buChar char="•"/>
            </a:pPr>
            <a:r>
              <a:rPr lang="zh-CN" altLang="en-US" sz="2400" spc="300" dirty="0">
                <a:solidFill>
                  <a:srgbClr val="FF0000"/>
                </a:solidFill>
                <a:latin typeface="微软雅黑 Light" panose="020B0502040204020203" charset="-122"/>
                <a:ea typeface="微软雅黑 Light" panose="020B0502040204020203" charset="-122"/>
              </a:rPr>
              <a:t>barrier</a:t>
            </a:r>
            <a:r>
              <a:rPr lang="zh-CN" altLang="en-US" sz="2400" spc="300" dirty="0">
                <a:solidFill>
                  <a:schemeClr val="tx1"/>
                </a:solidFill>
                <a:latin typeface="微软雅黑 Light" panose="020B0502040204020203" charset="-122"/>
                <a:ea typeface="微软雅黑 Light" panose="020B0502040204020203" charset="-122"/>
              </a:rPr>
              <a:t>：用于并行域内代码的线程同步，线程执行到barrier时要停下等待，直到所有线程都执行到barrier时才继续往下执行。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2.10.2 API </a:t>
            </a:r>
            <a:r>
              <a:rPr lang="zh-CN" altLang="en-US" dirty="0"/>
              <a:t>函数</a:t>
            </a:r>
          </a:p>
        </p:txBody>
      </p:sp>
      <p:sp>
        <p:nvSpPr>
          <p:cNvPr id="3" name="文本框 2"/>
          <p:cNvSpPr txBox="1"/>
          <p:nvPr/>
        </p:nvSpPr>
        <p:spPr>
          <a:xfrm>
            <a:off x="375920" y="1301115"/>
            <a:ext cx="11156950" cy="3538220"/>
          </a:xfrm>
          <a:prstGeom prst="rect">
            <a:avLst/>
          </a:prstGeom>
          <a:noFill/>
        </p:spPr>
        <p:txBody>
          <a:bodyPr wrap="square" rtlCol="0">
            <a:spAutoFit/>
          </a:bodyPr>
          <a:lstStyle/>
          <a:p>
            <a:pPr fontAlgn="auto">
              <a:lnSpc>
                <a:spcPct val="100000"/>
              </a:lnSpc>
              <a:spcBef>
                <a:spcPts val="0"/>
              </a:spcBef>
              <a:spcAft>
                <a:spcPts val="0"/>
              </a:spcAft>
            </a:pPr>
            <a:r>
              <a:rPr lang="zh-CN" altLang="en-US" sz="2800" spc="300" dirty="0">
                <a:solidFill>
                  <a:schemeClr val="tx1"/>
                </a:solidFill>
                <a:latin typeface="微软雅黑 Light" panose="020B0502040204020203" charset="-122"/>
                <a:ea typeface="微软雅黑 Light" panose="020B0502040204020203" charset="-122"/>
              </a:rPr>
              <a:t>除了上述编译制导指令，</a:t>
            </a:r>
            <a:r>
              <a:rPr lang="en-US" altLang="zh-CN" sz="2800" spc="300" dirty="0">
                <a:solidFill>
                  <a:schemeClr val="tx1"/>
                </a:solidFill>
                <a:latin typeface="微软雅黑 Light" panose="020B0502040204020203" charset="-122"/>
                <a:ea typeface="微软雅黑 Light" panose="020B0502040204020203" charset="-122"/>
              </a:rPr>
              <a:t>openmp</a:t>
            </a:r>
            <a:r>
              <a:rPr lang="zh-CN" altLang="en-US" sz="2800" spc="300" dirty="0">
                <a:solidFill>
                  <a:schemeClr val="tx1"/>
                </a:solidFill>
                <a:latin typeface="微软雅黑 Light" panose="020B0502040204020203" charset="-122"/>
                <a:ea typeface="微软雅黑 Light" panose="020B0502040204020203" charset="-122"/>
              </a:rPr>
              <a:t>还提供了一组</a:t>
            </a:r>
            <a:r>
              <a:rPr lang="en-US" altLang="zh-CN" sz="2800" spc="300" dirty="0">
                <a:solidFill>
                  <a:schemeClr val="tx1"/>
                </a:solidFill>
                <a:latin typeface="微软雅黑 Light" panose="020B0502040204020203" charset="-122"/>
                <a:ea typeface="微软雅黑 Light" panose="020B0502040204020203" charset="-122"/>
              </a:rPr>
              <a:t>API</a:t>
            </a:r>
            <a:r>
              <a:rPr lang="zh-CN" altLang="en-US" sz="2800" spc="300" dirty="0">
                <a:solidFill>
                  <a:schemeClr val="tx1"/>
                </a:solidFill>
                <a:latin typeface="微软雅黑 Light" panose="020B0502040204020203" charset="-122"/>
                <a:ea typeface="微软雅黑 Light" panose="020B0502040204020203" charset="-122"/>
              </a:rPr>
              <a:t>函数用于控制并发线程的某些行为，下面是一些常用的</a:t>
            </a:r>
            <a:r>
              <a:rPr lang="en-US" altLang="zh-CN" sz="2800" spc="300" dirty="0">
                <a:solidFill>
                  <a:schemeClr val="tx1"/>
                </a:solidFill>
                <a:latin typeface="微软雅黑 Light" panose="020B0502040204020203" charset="-122"/>
                <a:ea typeface="微软雅黑 Light" panose="020B0502040204020203" charset="-122"/>
              </a:rPr>
              <a:t>OpenMP API </a:t>
            </a:r>
            <a:r>
              <a:rPr lang="zh-CN" altLang="en-US" sz="2800" spc="300" dirty="0">
                <a:solidFill>
                  <a:schemeClr val="tx1"/>
                </a:solidFill>
                <a:latin typeface="微软雅黑 Light" panose="020B0502040204020203" charset="-122"/>
                <a:ea typeface="微软雅黑 Light" panose="020B0502040204020203" charset="-122"/>
              </a:rPr>
              <a:t>函数以及说明</a:t>
            </a:r>
            <a:r>
              <a:rPr lang="en-US" altLang="zh-CN" sz="2800" spc="300" dirty="0">
                <a:solidFill>
                  <a:schemeClr val="tx1"/>
                </a:solidFill>
                <a:latin typeface="微软雅黑 Light" panose="020B0502040204020203" charset="-122"/>
                <a:ea typeface="微软雅黑 Light" panose="020B0502040204020203" charset="-122"/>
              </a:rPr>
              <a:t>:</a:t>
            </a:r>
          </a:p>
          <a:p>
            <a:pPr fontAlgn="auto">
              <a:lnSpc>
                <a:spcPct val="100000"/>
              </a:lnSpc>
              <a:spcBef>
                <a:spcPts val="0"/>
              </a:spcBef>
              <a:spcAft>
                <a:spcPts val="0"/>
              </a:spcAft>
            </a:pPr>
            <a:endParaRPr lang="en-US" altLang="zh-CN" sz="2800" spc="300" dirty="0">
              <a:solidFill>
                <a:schemeClr val="tx1"/>
              </a:solidFill>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lang="en-US" altLang="zh-CN" sz="2800" spc="300" dirty="0" err="1" smtClean="0">
                <a:solidFill>
                  <a:srgbClr val="FF0000"/>
                </a:solidFill>
                <a:latin typeface="微软雅黑 Light" panose="020B0502040204020203" charset="-122"/>
                <a:ea typeface="微软雅黑 Light" panose="020B0502040204020203" charset="-122"/>
              </a:rPr>
              <a:t>omp_get_thread_num</a:t>
            </a:r>
            <a:r>
              <a:rPr lang="en-US" altLang="zh-CN" sz="2800" spc="300" dirty="0" err="1">
                <a:solidFill>
                  <a:schemeClr val="tx1"/>
                </a:solidFill>
                <a:latin typeface="微软雅黑 Light" panose="020B0502040204020203" charset="-122"/>
                <a:ea typeface="微软雅黑 Light" panose="020B0502040204020203" charset="-122"/>
              </a:rPr>
              <a:t>：返回线程号</a:t>
            </a:r>
            <a:r>
              <a:rPr lang="en-US" altLang="zh-CN" sz="2800" spc="300" dirty="0">
                <a:solidFill>
                  <a:schemeClr val="tx1"/>
                </a:solidFill>
                <a:latin typeface="微软雅黑 Light" panose="020B0502040204020203" charset="-122"/>
                <a:ea typeface="微软雅黑 Light" panose="020B0502040204020203" charset="-122"/>
              </a:rPr>
              <a:t>。</a:t>
            </a:r>
          </a:p>
          <a:p>
            <a:pPr marL="342900" indent="-342900" fontAlgn="auto">
              <a:lnSpc>
                <a:spcPct val="100000"/>
              </a:lnSpc>
              <a:spcBef>
                <a:spcPts val="0"/>
              </a:spcBef>
              <a:spcAft>
                <a:spcPts val="0"/>
              </a:spcAft>
              <a:buFont typeface="Arial" panose="020B0604020202020204" pitchFamily="34" charset="0"/>
              <a:buChar char="•"/>
            </a:pPr>
            <a:r>
              <a:rPr lang="en-US" altLang="zh-CN" sz="2800" spc="300" dirty="0">
                <a:solidFill>
                  <a:srgbClr val="FF0000"/>
                </a:solidFill>
                <a:latin typeface="微软雅黑 Light" panose="020B0502040204020203" charset="-122"/>
                <a:ea typeface="微软雅黑 Light" panose="020B0502040204020203" charset="-122"/>
              </a:rPr>
              <a:t>omp_set_num_threads</a:t>
            </a:r>
            <a:r>
              <a:rPr lang="en-US" altLang="zh-CN" sz="2800" spc="300" dirty="0">
                <a:solidFill>
                  <a:schemeClr val="tx1"/>
                </a:solidFill>
                <a:latin typeface="微软雅黑 Light" panose="020B0502040204020203" charset="-122"/>
                <a:ea typeface="微软雅黑 Light" panose="020B0502040204020203" charset="-122"/>
              </a:rPr>
              <a:t>：设置后续并行域中的线程个数。</a:t>
            </a:r>
          </a:p>
          <a:p>
            <a:pPr marL="342900" indent="-342900" fontAlgn="auto">
              <a:lnSpc>
                <a:spcPct val="100000"/>
              </a:lnSpc>
              <a:spcBef>
                <a:spcPts val="0"/>
              </a:spcBef>
              <a:spcAft>
                <a:spcPts val="0"/>
              </a:spcAft>
              <a:buFont typeface="Arial" panose="020B0604020202020204" pitchFamily="34" charset="0"/>
              <a:buChar char="•"/>
            </a:pPr>
            <a:r>
              <a:rPr lang="en-US" altLang="zh-CN" sz="2800" spc="300" dirty="0">
                <a:solidFill>
                  <a:srgbClr val="FF0000"/>
                </a:solidFill>
                <a:latin typeface="微软雅黑 Light" panose="020B0502040204020203" charset="-122"/>
                <a:ea typeface="微软雅黑 Light" panose="020B0502040204020203" charset="-122"/>
              </a:rPr>
              <a:t>omp_get_num_threads</a:t>
            </a:r>
            <a:r>
              <a:rPr lang="en-US" altLang="zh-CN" sz="2800" spc="300" dirty="0">
                <a:solidFill>
                  <a:schemeClr val="tx1"/>
                </a:solidFill>
                <a:latin typeface="微软雅黑 Light" panose="020B0502040204020203" charset="-122"/>
                <a:ea typeface="微软雅黑 Light" panose="020B0502040204020203" charset="-122"/>
              </a:rPr>
              <a:t>：返回当前并行域中的线程数。</a:t>
            </a:r>
          </a:p>
          <a:p>
            <a:pPr marL="342900" indent="-342900" fontAlgn="auto">
              <a:lnSpc>
                <a:spcPct val="100000"/>
              </a:lnSpc>
              <a:spcBef>
                <a:spcPts val="0"/>
              </a:spcBef>
              <a:spcAft>
                <a:spcPts val="0"/>
              </a:spcAft>
              <a:buFont typeface="Arial" panose="020B0604020202020204" pitchFamily="34" charset="0"/>
              <a:buChar char="•"/>
            </a:pPr>
            <a:r>
              <a:rPr lang="en-US" altLang="zh-CN" sz="2800" spc="300" dirty="0">
                <a:solidFill>
                  <a:srgbClr val="FF0000"/>
                </a:solidFill>
                <a:latin typeface="微软雅黑 Light" panose="020B0502040204020203" charset="-122"/>
                <a:ea typeface="微软雅黑 Light" panose="020B0502040204020203" charset="-122"/>
              </a:rPr>
              <a:t>omp_get_num_procs</a:t>
            </a:r>
            <a:r>
              <a:rPr lang="en-US" altLang="zh-CN" sz="2800" spc="300" dirty="0">
                <a:solidFill>
                  <a:schemeClr val="tx1"/>
                </a:solidFill>
                <a:latin typeface="微软雅黑 Light" panose="020B0502040204020203" charset="-122"/>
                <a:ea typeface="微软雅黑 Light" panose="020B0502040204020203" charset="-122"/>
              </a:rPr>
              <a:t>：返回系统中处理器的个数。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009640" y="1675130"/>
            <a:ext cx="5913120" cy="4154170"/>
          </a:xfrm>
          <a:prstGeom prst="rect">
            <a:avLst/>
          </a:prstGeom>
          <a:noFill/>
        </p:spPr>
        <p:txBody>
          <a:bodyPr wrap="square" rtlCol="0">
            <a:spAutoFit/>
            <a:scene3d>
              <a:camera prst="orthographicFront"/>
              <a:lightRig rig="threePt" dir="t"/>
            </a:scene3d>
          </a:bodyPr>
          <a:lstStyle/>
          <a:p>
            <a:pPr fontAlgn="auto">
              <a:lnSpc>
                <a:spcPct val="100000"/>
              </a:lnSpc>
              <a:spcBef>
                <a:spcPts val="0"/>
              </a:spcBef>
              <a:spcAft>
                <a:spcPts val="0"/>
              </a:spcAft>
            </a:pPr>
            <a:r>
              <a:rPr lang="en-US" altLang="zh-CN" sz="2000" spc="300" dirty="0">
                <a:solidFill>
                  <a:schemeClr val="tx1"/>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二维数组的运算一般采用双层for循环。本例题很简单，显然数组计算的行和行之间没有数据相关。可以使用2种方法实现：</a:t>
            </a:r>
          </a:p>
          <a:p>
            <a:pPr fontAlgn="auto">
              <a:lnSpc>
                <a:spcPct val="100000"/>
              </a:lnSpc>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1、将计算以行为单位逐行分配到各个线程进行并行计算。</a:t>
            </a:r>
          </a:p>
          <a:p>
            <a:pPr fontAlgn="auto">
              <a:lnSpc>
                <a:spcPct val="100000"/>
              </a:lnSpc>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2、</a:t>
            </a:r>
            <a:r>
              <a:rPr lang="zh-CN" altLang="en-US" sz="2400" spc="300" dirty="0">
                <a:solidFill>
                  <a:srgbClr val="FF0000"/>
                </a:solidFill>
                <a:latin typeface="微软雅黑 Light" panose="020B0502040204020203" charset="-122"/>
                <a:ea typeface="微软雅黑 Light" panose="020B0502040204020203" charset="-122"/>
              </a:rPr>
              <a:t>将数组按行平均分给各线程</a:t>
            </a:r>
            <a:r>
              <a:rPr lang="zh-CN" altLang="en-US" sz="2400" spc="300" dirty="0">
                <a:solidFill>
                  <a:schemeClr val="tx1"/>
                </a:solidFill>
                <a:latin typeface="微软雅黑 Light" panose="020B0502040204020203" charset="-122"/>
                <a:ea typeface="微软雅黑 Light" panose="020B0502040204020203" charset="-122"/>
              </a:rPr>
              <a:t>，但是这些行是连续的。这样做的好处是使并行计算的粒度比较大，可以减少调度开销。</a:t>
            </a:r>
          </a:p>
          <a:p>
            <a:pPr fontAlgn="auto">
              <a:lnSpc>
                <a:spcPct val="100000"/>
              </a:lnSpc>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下面的例程就是使用的方法2。</a:t>
            </a:r>
          </a:p>
        </p:txBody>
      </p:sp>
      <p:cxnSp>
        <p:nvCxnSpPr>
          <p:cNvPr id="9" name="直接连接符 8"/>
          <p:cNvCxnSpPr/>
          <p:nvPr/>
        </p:nvCxnSpPr>
        <p:spPr>
          <a:xfrm>
            <a:off x="10145484" y="1522297"/>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79565" y="1522297"/>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02360" y="1853565"/>
            <a:ext cx="4777105" cy="3046095"/>
          </a:xfrm>
          <a:prstGeom prst="rect">
            <a:avLst/>
          </a:prstGeom>
          <a:noFill/>
        </p:spPr>
        <p:txBody>
          <a:bodyPr wrap="square" rtlCol="0">
            <a:spAutoFit/>
          </a:bodyPr>
          <a:lstStyle/>
          <a:p>
            <a:pPr fontAlgn="auto">
              <a:lnSpc>
                <a:spcPct val="100000"/>
              </a:lnSpc>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en-US" altLang="zh-CN" sz="2400" spc="300" dirty="0">
                <a:solidFill>
                  <a:schemeClr val="tx1"/>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编写完整的OpenMP程序：要求定义数组A，实现初始化整数数组A[1000][1000]，对二维数组A的每一行从下标为1的元素开始进行求和，并将求和结果保存在对应行的第0号元素。要求程序中可以根据CPU核数设置线程数。</a:t>
            </a:r>
          </a:p>
        </p:txBody>
      </p:sp>
      <p:cxnSp>
        <p:nvCxnSpPr>
          <p:cNvPr id="13" name="直接连接符 12"/>
          <p:cNvCxnSpPr/>
          <p:nvPr/>
        </p:nvCxnSpPr>
        <p:spPr>
          <a:xfrm>
            <a:off x="4313466" y="1522297"/>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47547" y="1522297"/>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923316"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ph type="title"/>
          </p:nvPr>
        </p:nvSpPr>
        <p:spPr>
          <a:xfrm>
            <a:off x="701224" y="410845"/>
            <a:ext cx="3269343" cy="511110"/>
          </a:xfrm>
        </p:spPr>
        <p:txBody>
          <a:bodyPr>
            <a:normAutofit fontScale="90000"/>
          </a:bodyPr>
          <a:lstStyle/>
          <a:p>
            <a:r>
              <a:rPr lang="zh-CN" altLang="en-US" dirty="0"/>
              <a:t>例题</a:t>
            </a:r>
            <a:endParaRPr lang="en-US" altLang="zh-CN" dirty="0"/>
          </a:p>
        </p:txBody>
      </p:sp>
      <p:sp>
        <p:nvSpPr>
          <p:cNvPr id="17" name="文本框 7"/>
          <p:cNvSpPr txBox="1"/>
          <p:nvPr/>
        </p:nvSpPr>
        <p:spPr>
          <a:xfrm>
            <a:off x="1957073" y="1292059"/>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例 2-3</a:t>
            </a:r>
          </a:p>
        </p:txBody>
      </p:sp>
      <p:sp>
        <p:nvSpPr>
          <p:cNvPr id="18" name="文本框 7"/>
          <p:cNvSpPr txBox="1"/>
          <p:nvPr/>
        </p:nvSpPr>
        <p:spPr>
          <a:xfrm>
            <a:off x="7786914" y="1291424"/>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分析</a:t>
            </a:r>
          </a:p>
        </p:txBody>
      </p:sp>
      <p:cxnSp>
        <p:nvCxnSpPr>
          <p:cNvPr id="19" name="直接连接符 18"/>
          <p:cNvCxnSpPr/>
          <p:nvPr/>
        </p:nvCxnSpPr>
        <p:spPr>
          <a:xfrm flipH="1">
            <a:off x="3517900"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44800"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6787831"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9382415"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709315"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444500" y="431800"/>
            <a:ext cx="9918700" cy="6002338"/>
          </a:xfrm>
          <a:solidFill>
            <a:schemeClr val="bg1"/>
          </a:solidFill>
        </p:spPr>
        <p:txBody>
          <a:bodyPr/>
          <a:lstStyle/>
          <a:p>
            <a:pPr eaLnBrk="1" hangingPunct="1"/>
            <a:r>
              <a:rPr lang="zh-CN" altLang="en-US" dirty="0" smtClean="0">
                <a:solidFill>
                  <a:srgbClr val="A50021"/>
                </a:solidFill>
              </a:rPr>
              <a:t> 数据结构：</a:t>
            </a:r>
          </a:p>
          <a:p>
            <a:pPr eaLnBrk="1" hangingPunct="1">
              <a:buFont typeface="Wingdings" panose="05000000000000000000" pitchFamily="2" charset="2"/>
              <a:buNone/>
            </a:pPr>
            <a:r>
              <a:rPr lang="zh-CN" altLang="en-US" dirty="0" smtClean="0">
                <a:solidFill>
                  <a:schemeClr val="tx2"/>
                </a:solidFill>
              </a:rPr>
              <a:t>         研究</a:t>
            </a:r>
            <a:r>
              <a:rPr lang="zh-CN" altLang="en-US" dirty="0">
                <a:solidFill>
                  <a:schemeClr val="tx2"/>
                </a:solidFill>
              </a:rPr>
              <a:t>面向系统软件和应用领域所需处理的数据类型，研究这些数据类型的逻辑结构和物理结构之间的关系，并给出相应的算法</a:t>
            </a:r>
          </a:p>
          <a:p>
            <a:pPr eaLnBrk="1" hangingPunct="1"/>
            <a:r>
              <a:rPr lang="zh-CN" altLang="en-US" dirty="0" smtClean="0">
                <a:solidFill>
                  <a:schemeClr val="tx2"/>
                </a:solidFill>
              </a:rPr>
              <a:t> 除了</a:t>
            </a:r>
            <a:r>
              <a:rPr lang="zh-CN" altLang="en-US" dirty="0" smtClean="0">
                <a:solidFill>
                  <a:srgbClr val="666699"/>
                </a:solidFill>
              </a:rPr>
              <a:t>数据表示</a:t>
            </a:r>
            <a:r>
              <a:rPr lang="zh-CN" altLang="en-US" dirty="0" smtClean="0">
                <a:solidFill>
                  <a:schemeClr val="tx2"/>
                </a:solidFill>
              </a:rPr>
              <a:t>之外的所有</a:t>
            </a:r>
            <a:r>
              <a:rPr lang="zh-CN" altLang="en-US" dirty="0" smtClean="0">
                <a:solidFill>
                  <a:srgbClr val="666699"/>
                </a:solidFill>
              </a:rPr>
              <a:t>数据类型，</a:t>
            </a:r>
            <a:r>
              <a:rPr lang="zh-CN" altLang="en-US" dirty="0" smtClean="0">
                <a:solidFill>
                  <a:schemeClr val="tx2"/>
                </a:solidFill>
              </a:rPr>
              <a:t>都是数据结构要研究的内容</a:t>
            </a:r>
          </a:p>
          <a:p>
            <a:pPr eaLnBrk="1" hangingPunct="1"/>
            <a:r>
              <a:rPr lang="zh-CN" altLang="en-US" dirty="0" smtClean="0">
                <a:solidFill>
                  <a:schemeClr val="tx2"/>
                </a:solidFill>
              </a:rPr>
              <a:t> 确定哪些数据类型用数据表示实现，哪些数据类型用数据结构实现，是软件与硬件的取舍问题</a:t>
            </a:r>
          </a:p>
          <a:p>
            <a:pPr eaLnBrk="1" hangingPunct="1"/>
            <a:endParaRPr lang="zh-CN" altLang="en-US" dirty="0" smtClean="0"/>
          </a:p>
        </p:txBody>
      </p:sp>
    </p:spTree>
    <p:extLst>
      <p:ext uri="{BB962C8B-B14F-4D97-AF65-F5344CB8AC3E}">
        <p14:creationId xmlns:p14="http://schemas.microsoft.com/office/powerpoint/2010/main" val="19458708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265176" y="1055479"/>
            <a:ext cx="11798808" cy="55647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609600" y="1161288"/>
            <a:ext cx="11365992" cy="5355312"/>
          </a:xfrm>
          <a:prstGeom prst="rect">
            <a:avLst/>
          </a:prstGeom>
          <a:noFill/>
        </p:spPr>
        <p:txBody>
          <a:bodyPr wrap="square" rtlCol="0">
            <a:spAutoFit/>
          </a:bodyPr>
          <a:lstStyle/>
          <a:p>
            <a:r>
              <a:rPr sz="1900" b="1" dirty="0">
                <a:solidFill>
                  <a:srgbClr val="1B3868"/>
                </a:solidFill>
                <a:latin typeface="微软雅黑" panose="020B0503020204020204" pitchFamily="34" charset="-122"/>
                <a:ea typeface="微软雅黑" panose="020B0503020204020204" pitchFamily="34" charset="-122"/>
              </a:rPr>
              <a:t>#include &lt;stdio.h&gt;  </a:t>
            </a:r>
          </a:p>
          <a:p>
            <a:r>
              <a:rPr sz="1900" b="1" dirty="0">
                <a:solidFill>
                  <a:srgbClr val="1B3868"/>
                </a:solidFill>
                <a:latin typeface="微软雅黑" panose="020B0503020204020204" pitchFamily="34" charset="-122"/>
                <a:ea typeface="微软雅黑" panose="020B0503020204020204" pitchFamily="34" charset="-122"/>
              </a:rPr>
              <a:t>#include &lt;stdlib.h&gt;</a:t>
            </a:r>
          </a:p>
          <a:p>
            <a:r>
              <a:rPr sz="1900" b="1" dirty="0">
                <a:solidFill>
                  <a:srgbClr val="1B3868"/>
                </a:solidFill>
                <a:latin typeface="微软雅黑" panose="020B0503020204020204" pitchFamily="34" charset="-122"/>
                <a:ea typeface="微软雅黑" panose="020B0503020204020204" pitchFamily="34" charset="-122"/>
              </a:rPr>
              <a:t>#include &lt;math.h&gt;</a:t>
            </a:r>
          </a:p>
          <a:p>
            <a:r>
              <a:rPr sz="1900" b="1" dirty="0">
                <a:solidFill>
                  <a:srgbClr val="1B3868"/>
                </a:solidFill>
                <a:latin typeface="微软雅黑" panose="020B0503020204020204" pitchFamily="34" charset="-122"/>
                <a:ea typeface="微软雅黑" panose="020B0503020204020204" pitchFamily="34" charset="-122"/>
              </a:rPr>
              <a:t>#include &lt;time.h&gt;</a:t>
            </a:r>
          </a:p>
          <a:p>
            <a:r>
              <a:rPr sz="1900" b="1" dirty="0">
                <a:solidFill>
                  <a:srgbClr val="1B3868"/>
                </a:solidFill>
                <a:latin typeface="微软雅黑" panose="020B0503020204020204" pitchFamily="34" charset="-122"/>
                <a:ea typeface="微软雅黑" panose="020B0503020204020204" pitchFamily="34" charset="-122"/>
              </a:rPr>
              <a:t>#include &lt;string.h&gt;</a:t>
            </a:r>
          </a:p>
          <a:p>
            <a:r>
              <a:rPr sz="1900" b="1" dirty="0">
                <a:solidFill>
                  <a:srgbClr val="1B3868"/>
                </a:solidFill>
                <a:latin typeface="微软雅黑" panose="020B0503020204020204" pitchFamily="34" charset="-122"/>
                <a:ea typeface="微软雅黑" panose="020B0503020204020204" pitchFamily="34" charset="-122"/>
              </a:rPr>
              <a:t>#include "omp.h"</a:t>
            </a:r>
          </a:p>
          <a:p>
            <a:r>
              <a:rPr sz="1900" b="1" dirty="0">
                <a:solidFill>
                  <a:srgbClr val="1B3868"/>
                </a:solidFill>
                <a:latin typeface="微软雅黑" panose="020B0503020204020204" pitchFamily="34" charset="-122"/>
                <a:ea typeface="微软雅黑" panose="020B0503020204020204" pitchFamily="34" charset="-122"/>
              </a:rPr>
              <a:t>#define N 1000</a:t>
            </a:r>
          </a:p>
          <a:p>
            <a:r>
              <a:rPr sz="1900" b="1" dirty="0">
                <a:solidFill>
                  <a:srgbClr val="1B3868"/>
                </a:solidFill>
                <a:latin typeface="微软雅黑" panose="020B0503020204020204" pitchFamily="34" charset="-122"/>
                <a:ea typeface="微软雅黑" panose="020B0503020204020204" pitchFamily="34" charset="-122"/>
              </a:rPr>
              <a:t>#define OMP_THREADS 4 // CPU OpenMP 线程数</a:t>
            </a:r>
          </a:p>
          <a:p>
            <a:endParaRPr lang="en-US" sz="1900" b="1" dirty="0" smtClean="0">
              <a:solidFill>
                <a:srgbClr val="1B3868"/>
              </a:solidFill>
              <a:latin typeface="微软雅黑" panose="020B0503020204020204" pitchFamily="34" charset="-122"/>
              <a:ea typeface="微软雅黑" panose="020B0503020204020204" pitchFamily="34" charset="-122"/>
            </a:endParaRPr>
          </a:p>
          <a:p>
            <a:r>
              <a:rPr sz="1900" b="1" dirty="0" err="1" smtClean="0">
                <a:solidFill>
                  <a:srgbClr val="1B3868"/>
                </a:solidFill>
                <a:latin typeface="微软雅黑" panose="020B0503020204020204" pitchFamily="34" charset="-122"/>
                <a:ea typeface="微软雅黑" panose="020B0503020204020204" pitchFamily="34" charset="-122"/>
              </a:rPr>
              <a:t>int</a:t>
            </a:r>
            <a:r>
              <a:rPr sz="1900" b="1" dirty="0" smtClean="0">
                <a:solidFill>
                  <a:srgbClr val="1B3868"/>
                </a:solidFill>
                <a:latin typeface="微软雅黑" panose="020B0503020204020204" pitchFamily="34" charset="-122"/>
                <a:ea typeface="微软雅黑" panose="020B0503020204020204" pitchFamily="34" charset="-122"/>
              </a:rPr>
              <a:t> </a:t>
            </a:r>
            <a:r>
              <a:rPr sz="1900" b="1" dirty="0">
                <a:solidFill>
                  <a:srgbClr val="1B3868"/>
                </a:solidFill>
                <a:latin typeface="微软雅黑" panose="020B0503020204020204" pitchFamily="34" charset="-122"/>
                <a:ea typeface="微软雅黑" panose="020B0503020204020204" pitchFamily="34" charset="-122"/>
              </a:rPr>
              <a:t>main(void) {</a:t>
            </a:r>
          </a:p>
          <a:p>
            <a:r>
              <a:rPr sz="1900" b="1" dirty="0">
                <a:solidFill>
                  <a:srgbClr val="1B3868"/>
                </a:solidFill>
                <a:latin typeface="微软雅黑" panose="020B0503020204020204" pitchFamily="34" charset="-122"/>
                <a:ea typeface="微软雅黑" panose="020B0503020204020204" pitchFamily="34" charset="-122"/>
              </a:rPr>
              <a:t>    int LINE_FOR_CPU_THREADS = (N + OMP_THREADS - 1) / OMP_THREADS; // 定义每个CPU线程计算的行数</a:t>
            </a:r>
          </a:p>
          <a:p>
            <a:r>
              <a:rPr sz="1900" b="1" dirty="0">
                <a:solidFill>
                  <a:srgbClr val="1B3868"/>
                </a:solidFill>
                <a:latin typeface="微软雅黑" panose="020B0503020204020204" pitchFamily="34" charset="-122"/>
                <a:ea typeface="微软雅黑" panose="020B0503020204020204" pitchFamily="34" charset="-122"/>
              </a:rPr>
              <a:t>	int A[N][N]; // 定义数组A</a:t>
            </a:r>
          </a:p>
          <a:p>
            <a:r>
              <a:rPr sz="1900" b="1" dirty="0">
                <a:solidFill>
                  <a:srgbClr val="1B3868"/>
                </a:solidFill>
                <a:latin typeface="微软雅黑" panose="020B0503020204020204" pitchFamily="34" charset="-122"/>
                <a:ea typeface="微软雅黑" panose="020B0503020204020204" pitchFamily="34" charset="-122"/>
              </a:rPr>
              <a:t>	int i, j; // 随机初始化数组A，每行从下标1开始，第0个元素用于记录该行最大值</a:t>
            </a:r>
          </a:p>
          <a:p>
            <a:r>
              <a:rPr sz="1900" b="1" dirty="0">
                <a:solidFill>
                  <a:srgbClr val="1B3868"/>
                </a:solidFill>
                <a:latin typeface="微软雅黑" panose="020B0503020204020204" pitchFamily="34" charset="-122"/>
                <a:ea typeface="微软雅黑" panose="020B0503020204020204" pitchFamily="34" charset="-122"/>
              </a:rPr>
              <a:t>	for (i = 0; i &lt; N; i++){</a:t>
            </a:r>
          </a:p>
          <a:p>
            <a:r>
              <a:rPr sz="1900" b="1" dirty="0">
                <a:solidFill>
                  <a:srgbClr val="1B3868"/>
                </a:solidFill>
                <a:latin typeface="微软雅黑" panose="020B0503020204020204" pitchFamily="34" charset="-122"/>
                <a:ea typeface="微软雅黑" panose="020B0503020204020204" pitchFamily="34" charset="-122"/>
              </a:rPr>
              <a:t>        </a:t>
            </a:r>
            <a:r>
              <a:rPr lang="en-US" sz="1900" b="1" dirty="0" smtClean="0">
                <a:solidFill>
                  <a:srgbClr val="1B3868"/>
                </a:solidFill>
                <a:latin typeface="微软雅黑" panose="020B0503020204020204" pitchFamily="34" charset="-122"/>
                <a:ea typeface="微软雅黑" panose="020B0503020204020204" pitchFamily="34" charset="-122"/>
              </a:rPr>
              <a:t>                 </a:t>
            </a:r>
            <a:r>
              <a:rPr sz="1900" b="1" dirty="0" smtClean="0">
                <a:solidFill>
                  <a:srgbClr val="1B3868"/>
                </a:solidFill>
                <a:latin typeface="微软雅黑" panose="020B0503020204020204" pitchFamily="34" charset="-122"/>
                <a:ea typeface="微软雅黑" panose="020B0503020204020204" pitchFamily="34" charset="-122"/>
              </a:rPr>
              <a:t>A[</a:t>
            </a:r>
            <a:r>
              <a:rPr sz="1900" b="1" dirty="0" err="1" smtClean="0">
                <a:solidFill>
                  <a:srgbClr val="1B3868"/>
                </a:solidFill>
                <a:latin typeface="微软雅黑" panose="020B0503020204020204" pitchFamily="34" charset="-122"/>
                <a:ea typeface="微软雅黑" panose="020B0503020204020204" pitchFamily="34" charset="-122"/>
              </a:rPr>
              <a:t>i</a:t>
            </a:r>
            <a:r>
              <a:rPr sz="1900" b="1" dirty="0">
                <a:solidFill>
                  <a:srgbClr val="1B3868"/>
                </a:solidFill>
                <a:latin typeface="微软雅黑" panose="020B0503020204020204" pitchFamily="34" charset="-122"/>
                <a:ea typeface="微软雅黑" panose="020B0503020204020204" pitchFamily="34" charset="-122"/>
              </a:rPr>
              <a:t>][0] = 0;</a:t>
            </a:r>
          </a:p>
          <a:p>
            <a:r>
              <a:rPr sz="1900" b="1" dirty="0">
                <a:solidFill>
                  <a:srgbClr val="1B3868"/>
                </a:solidFill>
                <a:latin typeface="微软雅黑" panose="020B0503020204020204" pitchFamily="34" charset="-122"/>
                <a:ea typeface="微软雅黑" panose="020B0503020204020204" pitchFamily="34" charset="-122"/>
              </a:rPr>
              <a:t>		for (j = 1; j &lt; N; j++){</a:t>
            </a:r>
          </a:p>
          <a:p>
            <a:r>
              <a:rPr sz="1900" b="1" dirty="0">
                <a:solidFill>
                  <a:srgbClr val="1B3868"/>
                </a:solidFill>
                <a:latin typeface="微软雅黑" panose="020B0503020204020204" pitchFamily="34" charset="-122"/>
                <a:ea typeface="微软雅黑" panose="020B0503020204020204" pitchFamily="34" charset="-122"/>
              </a:rPr>
              <a:t>			A[i][j] = rand()%10;  }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01955"/>
            <a:ext cx="3269343" cy="511110"/>
          </a:xfrm>
        </p:spPr>
        <p:txBody>
          <a:bodyPr/>
          <a:lstStyle/>
          <a:p>
            <a:r>
              <a:rPr lang="zh-CN" altLang="en-US" dirty="0"/>
              <a:t>例程代码</a:t>
            </a:r>
          </a:p>
        </p:txBody>
      </p:sp>
      <p:sp>
        <p:nvSpPr>
          <p:cNvPr id="3" name="矩形 2"/>
          <p:cNvSpPr/>
          <p:nvPr/>
        </p:nvSpPr>
        <p:spPr>
          <a:xfrm>
            <a:off x="0" y="1293223"/>
            <a:ext cx="12192000" cy="50435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0" y="1293223"/>
            <a:ext cx="12262103" cy="5062924"/>
          </a:xfrm>
          <a:prstGeom prst="rect">
            <a:avLst/>
          </a:prstGeom>
          <a:noFill/>
        </p:spPr>
        <p:txBody>
          <a:bodyPr wrap="square" rtlCol="0">
            <a:spAutoFit/>
          </a:bodyPr>
          <a:lstStyle/>
          <a:p>
            <a:r>
              <a:rPr sz="1900" b="1" dirty="0">
                <a:solidFill>
                  <a:srgbClr val="1B3868"/>
                </a:solidFill>
                <a:latin typeface="微软雅黑" panose="020B0503020204020204" pitchFamily="34" charset="-122"/>
                <a:ea typeface="微软雅黑" panose="020B0503020204020204" pitchFamily="34" charset="-122"/>
              </a:rPr>
              <a:t>#pragma omp parallel for num_threads(OMP_THREADS)</a:t>
            </a:r>
            <a:r>
              <a:rPr sz="1900" b="1" dirty="0">
                <a:solidFill>
                  <a:srgbClr val="1B3868"/>
                </a:solidFill>
                <a:latin typeface="微软雅黑" panose="020B0503020204020204" pitchFamily="34" charset="-122"/>
                <a:ea typeface="微软雅黑" panose="020B0503020204020204" pitchFamily="34" charset="-122"/>
                <a:sym typeface="+mn-ea"/>
              </a:rPr>
              <a:t> // 启动多线程计算</a:t>
            </a:r>
            <a:endParaRPr sz="1900" b="1" dirty="0">
              <a:solidFill>
                <a:srgbClr val="1B3868"/>
              </a:solidFill>
              <a:latin typeface="微软雅黑" panose="020B0503020204020204" pitchFamily="34" charset="-122"/>
              <a:ea typeface="微软雅黑" panose="020B0503020204020204" pitchFamily="34" charset="-122"/>
            </a:endParaRPr>
          </a:p>
          <a:p>
            <a:r>
              <a:rPr sz="1900" b="1" dirty="0">
                <a:solidFill>
                  <a:srgbClr val="1B3868"/>
                </a:solidFill>
                <a:latin typeface="微软雅黑" panose="020B0503020204020204" pitchFamily="34" charset="-122"/>
                <a:ea typeface="微软雅黑" panose="020B0503020204020204" pitchFamily="34" charset="-122"/>
              </a:rPr>
              <a:t>    for (i = 0; i &lt; OMP_THREADS; i++) {</a:t>
            </a:r>
          </a:p>
          <a:p>
            <a:r>
              <a:rPr sz="1900" b="1" dirty="0">
                <a:solidFill>
                  <a:srgbClr val="1B3868"/>
                </a:solidFill>
                <a:latin typeface="微软雅黑" panose="020B0503020204020204" pitchFamily="34" charset="-122"/>
                <a:ea typeface="微软雅黑" panose="020B0503020204020204" pitchFamily="34" charset="-122"/>
              </a:rPr>
              <a:t>        printf("ThreadIdx: %d\n", i);</a:t>
            </a:r>
          </a:p>
          <a:p>
            <a:r>
              <a:rPr sz="1900" b="1" dirty="0">
                <a:solidFill>
                  <a:srgbClr val="1B3868"/>
                </a:solidFill>
                <a:latin typeface="微软雅黑" panose="020B0503020204020204" pitchFamily="34" charset="-122"/>
                <a:ea typeface="微软雅黑" panose="020B0503020204020204" pitchFamily="34" charset="-122"/>
              </a:rPr>
              <a:t>        int k, lineID, sum;</a:t>
            </a:r>
          </a:p>
          <a:p>
            <a:r>
              <a:rPr sz="1900" b="1" dirty="0">
                <a:solidFill>
                  <a:srgbClr val="1B3868"/>
                </a:solidFill>
                <a:latin typeface="微软雅黑" panose="020B0503020204020204" pitchFamily="34" charset="-122"/>
                <a:ea typeface="微软雅黑" panose="020B0503020204020204" pitchFamily="34" charset="-122"/>
              </a:rPr>
              <a:t>        int line_for_cpu_idx = LINE_FOR_CPU_THREADS * i;</a:t>
            </a:r>
            <a:r>
              <a:rPr sz="1900" b="1" dirty="0">
                <a:solidFill>
                  <a:srgbClr val="1B3868"/>
                </a:solidFill>
                <a:latin typeface="微软雅黑" panose="020B0503020204020204" pitchFamily="34" charset="-122"/>
                <a:ea typeface="微软雅黑" panose="020B0503020204020204" pitchFamily="34" charset="-122"/>
                <a:sym typeface="+mn-ea"/>
              </a:rPr>
              <a:t>// 计算该线程的起始计算行号</a:t>
            </a:r>
            <a:endParaRPr sz="1900" b="1" dirty="0">
              <a:solidFill>
                <a:srgbClr val="1B3868"/>
              </a:solidFill>
              <a:latin typeface="微软雅黑" panose="020B0503020204020204" pitchFamily="34" charset="-122"/>
              <a:ea typeface="微软雅黑" panose="020B0503020204020204" pitchFamily="34" charset="-122"/>
            </a:endParaRPr>
          </a:p>
          <a:p>
            <a:r>
              <a:rPr sz="1900" b="1" dirty="0">
                <a:solidFill>
                  <a:srgbClr val="1B3868"/>
                </a:solidFill>
                <a:latin typeface="微软雅黑" panose="020B0503020204020204" pitchFamily="34" charset="-122"/>
                <a:ea typeface="微软雅黑" panose="020B0503020204020204" pitchFamily="34" charset="-122"/>
              </a:rPr>
              <a:t>        for (lineID = line_for_cpu_idx; lineID &lt; line_for_cpu_idx + LINE_FOR_CPU_THREADS; lineID++) {</a:t>
            </a:r>
          </a:p>
          <a:p>
            <a:r>
              <a:rPr sz="1900" b="1" dirty="0">
                <a:solidFill>
                  <a:srgbClr val="1B3868"/>
                </a:solidFill>
                <a:latin typeface="微软雅黑" panose="020B0503020204020204" pitchFamily="34" charset="-122"/>
                <a:ea typeface="微软雅黑" panose="020B0503020204020204" pitchFamily="34" charset="-122"/>
              </a:rPr>
              <a:t>            if (lineID &gt;= 0 &amp;&amp; lineID &lt; N) {</a:t>
            </a:r>
          </a:p>
          <a:p>
            <a:r>
              <a:rPr sz="1900" b="1" dirty="0">
                <a:solidFill>
                  <a:srgbClr val="1B3868"/>
                </a:solidFill>
                <a:latin typeface="微软雅黑" panose="020B0503020204020204" pitchFamily="34" charset="-122"/>
                <a:ea typeface="微软雅黑" panose="020B0503020204020204" pitchFamily="34" charset="-122"/>
              </a:rPr>
              <a:t>                sum = 0;</a:t>
            </a:r>
          </a:p>
          <a:p>
            <a:r>
              <a:rPr sz="1900" b="1" dirty="0">
                <a:solidFill>
                  <a:srgbClr val="1B3868"/>
                </a:solidFill>
                <a:latin typeface="微软雅黑" panose="020B0503020204020204" pitchFamily="34" charset="-122"/>
                <a:ea typeface="微软雅黑" panose="020B0503020204020204" pitchFamily="34" charset="-122"/>
              </a:rPr>
              <a:t>                for (k = 1; k &lt; N; k++) {</a:t>
            </a:r>
          </a:p>
          <a:p>
            <a:r>
              <a:rPr sz="1900" b="1" dirty="0">
                <a:solidFill>
                  <a:srgbClr val="1B3868"/>
                </a:solidFill>
                <a:latin typeface="微软雅黑" panose="020B0503020204020204" pitchFamily="34" charset="-122"/>
                <a:ea typeface="微软雅黑" panose="020B0503020204020204" pitchFamily="34" charset="-122"/>
              </a:rPr>
              <a:t>                    sum += A[lineID][k];</a:t>
            </a:r>
          </a:p>
          <a:p>
            <a:r>
              <a:rPr sz="1900" b="1" dirty="0">
                <a:solidFill>
                  <a:srgbClr val="1B3868"/>
                </a:solidFill>
                <a:latin typeface="微软雅黑" panose="020B0503020204020204" pitchFamily="34" charset="-122"/>
                <a:ea typeface="微软雅黑" panose="020B0503020204020204" pitchFamily="34" charset="-122"/>
              </a:rPr>
              <a:t>                }</a:t>
            </a:r>
          </a:p>
          <a:p>
            <a:r>
              <a:rPr sz="1900" b="1" dirty="0">
                <a:solidFill>
                  <a:srgbClr val="1B3868"/>
                </a:solidFill>
                <a:latin typeface="微软雅黑" panose="020B0503020204020204" pitchFamily="34" charset="-122"/>
                <a:ea typeface="微软雅黑" panose="020B0503020204020204" pitchFamily="34" charset="-122"/>
              </a:rPr>
              <a:t>                A[lineID][0] = sum;  }  }  }</a:t>
            </a:r>
          </a:p>
          <a:p>
            <a:r>
              <a:rPr sz="1900" b="1" dirty="0">
                <a:solidFill>
                  <a:srgbClr val="1B3868"/>
                </a:solidFill>
                <a:latin typeface="微软雅黑" panose="020B0503020204020204" pitchFamily="34" charset="-122"/>
                <a:ea typeface="微软雅黑" panose="020B0503020204020204" pitchFamily="34" charset="-122"/>
              </a:rPr>
              <a:t>    for (i = 0; i &lt; N; i++) { </a:t>
            </a:r>
            <a:r>
              <a:rPr sz="1900" b="1" dirty="0">
                <a:solidFill>
                  <a:srgbClr val="1B3868"/>
                </a:solidFill>
                <a:latin typeface="微软雅黑" panose="020B0503020204020204" pitchFamily="34" charset="-122"/>
                <a:ea typeface="微软雅黑" panose="020B0503020204020204" pitchFamily="34" charset="-122"/>
                <a:sym typeface="+mn-ea"/>
              </a:rPr>
              <a:t>// 回到主线程，输出计算结果</a:t>
            </a:r>
            <a:endParaRPr sz="1900" b="1" dirty="0">
              <a:solidFill>
                <a:srgbClr val="1B3868"/>
              </a:solidFill>
              <a:latin typeface="微软雅黑" panose="020B0503020204020204" pitchFamily="34" charset="-122"/>
              <a:ea typeface="微软雅黑" panose="020B0503020204020204" pitchFamily="34" charset="-122"/>
            </a:endParaRPr>
          </a:p>
          <a:p>
            <a:r>
              <a:rPr sz="1900" b="1" dirty="0">
                <a:solidFill>
                  <a:srgbClr val="1B3868"/>
                </a:solidFill>
                <a:latin typeface="微软雅黑" panose="020B0503020204020204" pitchFamily="34" charset="-122"/>
                <a:ea typeface="微软雅黑" panose="020B0503020204020204" pitchFamily="34" charset="-122"/>
              </a:rPr>
              <a:t>    	for (j = 0; j &lt; N; j++)</a:t>
            </a:r>
          </a:p>
          <a:p>
            <a:r>
              <a:rPr sz="1900" b="1" dirty="0">
                <a:solidFill>
                  <a:srgbClr val="1B3868"/>
                </a:solidFill>
                <a:latin typeface="微软雅黑" panose="020B0503020204020204" pitchFamily="34" charset="-122"/>
                <a:ea typeface="微软雅黑" panose="020B0503020204020204" pitchFamily="34" charset="-122"/>
              </a:rPr>
              <a:t>        	printf("%d ", A[i][j]);</a:t>
            </a:r>
          </a:p>
          <a:p>
            <a:r>
              <a:rPr sz="1900" b="1" dirty="0">
                <a:solidFill>
                  <a:srgbClr val="1B3868"/>
                </a:solidFill>
                <a:latin typeface="微软雅黑" panose="020B0503020204020204" pitchFamily="34" charset="-122"/>
                <a:ea typeface="微软雅黑" panose="020B0503020204020204" pitchFamily="34" charset="-122"/>
              </a:rPr>
              <a:t>     	printf("\n");  } </a:t>
            </a:r>
            <a:endParaRPr lang="en-US" sz="1900" b="1" dirty="0" smtClean="0">
              <a:solidFill>
                <a:srgbClr val="1B3868"/>
              </a:solidFill>
              <a:latin typeface="微软雅黑" panose="020B0503020204020204" pitchFamily="34" charset="-122"/>
              <a:ea typeface="微软雅黑" panose="020B0503020204020204" pitchFamily="34" charset="-122"/>
            </a:endParaRPr>
          </a:p>
          <a:p>
            <a:r>
              <a:rPr lang="en-US" sz="1900" b="1" dirty="0">
                <a:solidFill>
                  <a:srgbClr val="1B3868"/>
                </a:solidFill>
                <a:latin typeface="微软雅黑" panose="020B0503020204020204" pitchFamily="34" charset="-122"/>
                <a:ea typeface="微软雅黑" panose="020B0503020204020204" pitchFamily="34" charset="-122"/>
              </a:rPr>
              <a:t> </a:t>
            </a:r>
            <a:r>
              <a:rPr lang="en-US" sz="1900" b="1" dirty="0" smtClean="0">
                <a:solidFill>
                  <a:srgbClr val="1B3868"/>
                </a:solidFill>
                <a:latin typeface="微软雅黑" panose="020B0503020204020204" pitchFamily="34" charset="-122"/>
                <a:ea typeface="微软雅黑" panose="020B0503020204020204" pitchFamily="34" charset="-122"/>
              </a:rPr>
              <a:t>  </a:t>
            </a:r>
            <a:r>
              <a:rPr sz="1900" b="1" dirty="0" smtClean="0">
                <a:solidFill>
                  <a:srgbClr val="1B3868"/>
                </a:solidFill>
                <a:latin typeface="微软雅黑" panose="020B0503020204020204" pitchFamily="34" charset="-122"/>
                <a:ea typeface="微软雅黑" panose="020B0503020204020204" pitchFamily="34" charset="-122"/>
              </a:rPr>
              <a:t> </a:t>
            </a:r>
            <a:r>
              <a:rPr sz="1900" b="1" dirty="0">
                <a:solidFill>
                  <a:srgbClr val="1B3868"/>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2.10.2 API </a:t>
            </a:r>
            <a:r>
              <a:rPr lang="zh-CN" altLang="en-US" dirty="0"/>
              <a:t>函数</a:t>
            </a:r>
          </a:p>
        </p:txBody>
      </p:sp>
      <p:sp>
        <p:nvSpPr>
          <p:cNvPr id="3" name="文本框 2"/>
          <p:cNvSpPr txBox="1"/>
          <p:nvPr/>
        </p:nvSpPr>
        <p:spPr>
          <a:xfrm>
            <a:off x="375920" y="1301115"/>
            <a:ext cx="9919335" cy="4154984"/>
          </a:xfrm>
          <a:prstGeom prst="rect">
            <a:avLst/>
          </a:prstGeom>
          <a:noFill/>
        </p:spPr>
        <p:txBody>
          <a:bodyPr wrap="square" rtlCol="0">
            <a:spAutoFit/>
          </a:bodyPr>
          <a:lstStyle/>
          <a:p>
            <a:pPr fontAlgn="auto">
              <a:lnSpc>
                <a:spcPct val="100000"/>
              </a:lnSpc>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在使用OpenMP编程</a:t>
            </a:r>
            <a:r>
              <a:rPr lang="zh-CN" sz="2400" spc="300" dirty="0">
                <a:solidFill>
                  <a:schemeClr val="tx1"/>
                </a:solidFill>
                <a:latin typeface="微软雅黑 Light" panose="020B0502040204020203" charset="-122"/>
                <a:ea typeface="微软雅黑 Light" panose="020B0502040204020203" charset="-122"/>
              </a:rPr>
              <a:t>注意点：</a:t>
            </a:r>
            <a:endParaRPr sz="2400" spc="300" dirty="0">
              <a:solidFill>
                <a:schemeClr val="tx1"/>
              </a:solidFill>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sz="2400" spc="300" dirty="0" err="1" smtClean="0">
                <a:solidFill>
                  <a:schemeClr val="tx1"/>
                </a:solidFill>
                <a:latin typeface="微软雅黑 Light" panose="020B0502040204020203" charset="-122"/>
                <a:ea typeface="微软雅黑 Light" panose="020B0502040204020203" charset="-122"/>
              </a:rPr>
              <a:t>创建线程时的开销。</a:t>
            </a:r>
            <a:r>
              <a:rPr sz="2400" spc="300" dirty="0" err="1">
                <a:solidFill>
                  <a:schemeClr val="tx1"/>
                </a:solidFill>
                <a:latin typeface="微软雅黑 Light" panose="020B0502040204020203" charset="-122"/>
                <a:ea typeface="微软雅黑 Light" panose="020B0502040204020203" charset="-122"/>
              </a:rPr>
              <a:t>例如，若并行循环体内的计算量很小，即使使用OpenMP也并不一定能够获得性能的提升</a:t>
            </a:r>
            <a:r>
              <a:rPr sz="2400" spc="300" dirty="0">
                <a:solidFill>
                  <a:schemeClr val="tx1"/>
                </a:solidFill>
                <a:latin typeface="微软雅黑 Light" panose="020B0502040204020203" charset="-122"/>
                <a:ea typeface="微软雅黑 Light" panose="020B0502040204020203" charset="-122"/>
              </a:rPr>
              <a:t>。</a:t>
            </a:r>
          </a:p>
          <a:p>
            <a:pPr marL="342900" indent="-342900" fontAlgn="auto">
              <a:lnSpc>
                <a:spcPct val="100000"/>
              </a:lnSpc>
              <a:spcBef>
                <a:spcPts val="0"/>
              </a:spcBef>
              <a:spcAft>
                <a:spcPts val="0"/>
              </a:spcAft>
              <a:buFont typeface="Arial" panose="020B0604020202020204" pitchFamily="34" charset="0"/>
              <a:buChar char="•"/>
            </a:pPr>
            <a:r>
              <a:rPr lang="zh-CN" sz="2400" spc="300" dirty="0">
                <a:solidFill>
                  <a:schemeClr val="tx1"/>
                </a:solidFill>
                <a:latin typeface="微软雅黑 Light" panose="020B0502040204020203" charset="-122"/>
                <a:ea typeface="微软雅黑 Light" panose="020B0502040204020203" charset="-122"/>
              </a:rPr>
              <a:t>读写</a:t>
            </a:r>
            <a:r>
              <a:rPr sz="2400" spc="300" dirty="0">
                <a:solidFill>
                  <a:schemeClr val="tx1"/>
                </a:solidFill>
                <a:latin typeface="微软雅黑 Light" panose="020B0502040204020203" charset="-122"/>
                <a:ea typeface="微软雅黑 Light" panose="020B0502040204020203" charset="-122"/>
              </a:rPr>
              <a:t>连续</a:t>
            </a:r>
            <a:r>
              <a:rPr lang="zh-CN" sz="2400" spc="300" dirty="0">
                <a:solidFill>
                  <a:schemeClr val="tx1"/>
                </a:solidFill>
                <a:latin typeface="微软雅黑 Light" panose="020B0502040204020203" charset="-122"/>
                <a:ea typeface="微软雅黑 Light" panose="020B0502040204020203" charset="-122"/>
              </a:rPr>
              <a:t>存储的</a:t>
            </a:r>
            <a:r>
              <a:rPr sz="2400" spc="300" dirty="0">
                <a:solidFill>
                  <a:schemeClr val="tx1"/>
                </a:solidFill>
                <a:latin typeface="微软雅黑 Light" panose="020B0502040204020203" charset="-122"/>
                <a:ea typeface="微软雅黑 Light" panose="020B0502040204020203" charset="-122"/>
              </a:rPr>
              <a:t>数据访问开销比较小。</a:t>
            </a:r>
          </a:p>
          <a:p>
            <a:pPr fontAlgn="auto">
              <a:lnSpc>
                <a:spcPct val="100000"/>
              </a:lnSpc>
              <a:spcBef>
                <a:spcPts val="0"/>
              </a:spcBef>
              <a:spcAft>
                <a:spcPts val="0"/>
              </a:spcAft>
            </a:pPr>
            <a:endParaRPr sz="2400" spc="300" dirty="0">
              <a:solidFill>
                <a:schemeClr val="tx1"/>
              </a:solidFill>
              <a:latin typeface="微软雅黑 Light" panose="020B0502040204020203" charset="-122"/>
              <a:ea typeface="微软雅黑 Light" panose="020B0502040204020203" charset="-122"/>
            </a:endParaRPr>
          </a:p>
          <a:p>
            <a:pPr fontAlgn="auto">
              <a:lnSpc>
                <a:spcPct val="100000"/>
              </a:lnSpc>
              <a:spcBef>
                <a:spcPts val="0"/>
              </a:spcBef>
              <a:spcAft>
                <a:spcPts val="0"/>
              </a:spcAft>
            </a:pPr>
            <a:r>
              <a:rPr lang="zh-CN" sz="2400" spc="300" dirty="0">
                <a:solidFill>
                  <a:schemeClr val="tx1"/>
                </a:solidFill>
                <a:latin typeface="微软雅黑 Light" panose="020B0502040204020203" charset="-122"/>
                <a:ea typeface="微软雅黑 Light" panose="020B0502040204020203" charset="-122"/>
              </a:rPr>
              <a:t>并行程序</a:t>
            </a:r>
            <a:r>
              <a:rPr sz="2400" spc="300" dirty="0">
                <a:solidFill>
                  <a:schemeClr val="tx1"/>
                </a:solidFill>
                <a:latin typeface="微软雅黑 Light" panose="020B0502040204020203" charset="-122"/>
                <a:ea typeface="微软雅黑 Light" panose="020B0502040204020203" charset="-122"/>
              </a:rPr>
              <a:t>分析</a:t>
            </a:r>
            <a:r>
              <a:rPr lang="zh-CN" sz="2400" spc="300" dirty="0">
                <a:solidFill>
                  <a:schemeClr val="tx1"/>
                </a:solidFill>
                <a:latin typeface="微软雅黑 Light" panose="020B0502040204020203" charset="-122"/>
                <a:ea typeface="微软雅黑 Light" panose="020B0502040204020203" charset="-122"/>
              </a:rPr>
              <a:t>方法</a:t>
            </a:r>
            <a:r>
              <a:rPr sz="2400" spc="300" dirty="0">
                <a:solidFill>
                  <a:schemeClr val="tx1"/>
                </a:solidFill>
                <a:latin typeface="微软雅黑 Light" panose="020B0502040204020203" charset="-122"/>
                <a:ea typeface="微软雅黑 Light" panose="020B0502040204020203" charset="-122"/>
              </a:rPr>
              <a:t>：</a:t>
            </a:r>
          </a:p>
          <a:p>
            <a:pPr fontAlgn="auto">
              <a:lnSpc>
                <a:spcPct val="100000"/>
              </a:lnSpc>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① 计算规模。从很小开始，直到计算规模大于内存大小；</a:t>
            </a:r>
          </a:p>
          <a:p>
            <a:pPr fontAlgn="auto">
              <a:lnSpc>
                <a:spcPct val="100000"/>
              </a:lnSpc>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② 从一个线程到线程数大于超线程数量。</a:t>
            </a:r>
          </a:p>
          <a:p>
            <a:pPr fontAlgn="auto">
              <a:lnSpc>
                <a:spcPct val="100000"/>
              </a:lnSpc>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观察性能变化，想想和存储、调度、通信等</a:t>
            </a:r>
            <a:r>
              <a:rPr lang="zh-CN" sz="2400" spc="300" dirty="0">
                <a:solidFill>
                  <a:schemeClr val="tx1"/>
                </a:solidFill>
                <a:latin typeface="微软雅黑 Light" panose="020B0502040204020203" charset="-122"/>
                <a:ea typeface="微软雅黑 Light" panose="020B0502040204020203" charset="-122"/>
              </a:rPr>
              <a:t>系统结构</a:t>
            </a:r>
            <a:r>
              <a:rPr sz="2400" spc="300" dirty="0">
                <a:solidFill>
                  <a:schemeClr val="tx1"/>
                </a:solidFill>
                <a:latin typeface="微软雅黑 Light" panose="020B0502040204020203" charset="-122"/>
                <a:ea typeface="微软雅黑 Light" panose="020B0502040204020203" charset="-122"/>
              </a:rPr>
              <a:t>的关系，运用一些工具查看原因，并进行性能优化。上述测试对于理解并行计算特点和性能优化很有帮助。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dirty="0"/>
              <a:t>2.11 GPU</a:t>
            </a:r>
          </a:p>
        </p:txBody>
      </p:sp>
      <p:sp>
        <p:nvSpPr>
          <p:cNvPr id="3" name="文本框 2"/>
          <p:cNvSpPr txBox="1"/>
          <p:nvPr/>
        </p:nvSpPr>
        <p:spPr>
          <a:xfrm>
            <a:off x="4203700" y="2476757"/>
            <a:ext cx="3759200" cy="521970"/>
          </a:xfrm>
          <a:prstGeom prst="rect">
            <a:avLst/>
          </a:prstGeom>
          <a:noFill/>
        </p:spPr>
        <p:txBody>
          <a:bodyPr wrap="square" rtlCol="0">
            <a:spAutoFit/>
          </a:bodyPr>
          <a:lstStyle/>
          <a:p>
            <a:pPr algn="ctr"/>
            <a:endParaRPr lang="zh-CN" altLang="en-US" sz="2800" b="1"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4335780" cy="511175"/>
          </a:xfrm>
        </p:spPr>
        <p:txBody>
          <a:bodyPr/>
          <a:lstStyle/>
          <a:p>
            <a:r>
              <a:rPr lang="en-US" altLang="zh-CN" dirty="0"/>
              <a:t>2.11.1 GPU</a:t>
            </a:r>
            <a:r>
              <a:rPr lang="zh-CN" altLang="en-US" dirty="0"/>
              <a:t>简介</a:t>
            </a:r>
          </a:p>
        </p:txBody>
      </p:sp>
      <p:sp>
        <p:nvSpPr>
          <p:cNvPr id="4" name="文本框 3"/>
          <p:cNvSpPr txBox="1"/>
          <p:nvPr/>
        </p:nvSpPr>
        <p:spPr>
          <a:xfrm>
            <a:off x="530351" y="1789811"/>
            <a:ext cx="10991089" cy="2308324"/>
          </a:xfrm>
          <a:prstGeom prst="rect">
            <a:avLst/>
          </a:prstGeom>
          <a:noFill/>
        </p:spPr>
        <p:txBody>
          <a:bodyPr wrap="square" rtlCol="0">
            <a:spAutoFit/>
          </a:bodyPr>
          <a:lstStyle/>
          <a:p>
            <a:pPr indent="457200" fontAlgn="auto">
              <a:spcBef>
                <a:spcPts val="0"/>
              </a:spcBef>
              <a:spcAft>
                <a:spcPts val="0"/>
              </a:spcAft>
            </a:pPr>
            <a:r>
              <a:rPr lang="en-US" sz="2400" spc="300" dirty="0" smtClean="0">
                <a:solidFill>
                  <a:schemeClr val="tx1"/>
                </a:solidFill>
                <a:latin typeface="微软雅黑 Light" panose="020B0502040204020203" charset="-122"/>
                <a:ea typeface="微软雅黑 Light" panose="020B0502040204020203" charset="-122"/>
              </a:rPr>
              <a:t>  </a:t>
            </a:r>
            <a:r>
              <a:rPr sz="2400" spc="300" dirty="0" err="1" smtClean="0">
                <a:solidFill>
                  <a:schemeClr val="tx1"/>
                </a:solidFill>
                <a:latin typeface="微软雅黑 Light" panose="020B0502040204020203" charset="-122"/>
                <a:ea typeface="微软雅黑 Light" panose="020B0502040204020203" charset="-122"/>
              </a:rPr>
              <a:t>GPU是Nvidia</a:t>
            </a:r>
            <a:r>
              <a:rPr lang="zh-CN" altLang="en-US" sz="2400" spc="300" dirty="0" smtClean="0">
                <a:latin typeface="微软雅黑 Light" panose="020B0502040204020203" charset="-122"/>
                <a:ea typeface="微软雅黑 Light" panose="020B0502040204020203" charset="-122"/>
              </a:rPr>
              <a:t>公司</a:t>
            </a:r>
            <a:r>
              <a:rPr sz="2400" spc="300" dirty="0" err="1" smtClean="0">
                <a:solidFill>
                  <a:schemeClr val="tx1"/>
                </a:solidFill>
                <a:latin typeface="微软雅黑 Light" panose="020B0502040204020203" charset="-122"/>
                <a:ea typeface="微软雅黑 Light" panose="020B0502040204020203" charset="-122"/>
              </a:rPr>
              <a:t>首先提出的概念</a:t>
            </a:r>
            <a:r>
              <a:rPr lang="zh-CN" altLang="en-US" sz="2400" spc="300" dirty="0" smtClean="0">
                <a:latin typeface="微软雅黑 Light" panose="020B0502040204020203" charset="-122"/>
                <a:ea typeface="微软雅黑 Light" panose="020B0502040204020203" charset="-122"/>
              </a:rPr>
              <a:t>，</a:t>
            </a:r>
            <a:r>
              <a:rPr sz="2400" spc="300" dirty="0" err="1" smtClean="0">
                <a:solidFill>
                  <a:srgbClr val="FF0000"/>
                </a:solidFill>
                <a:latin typeface="微软雅黑 Light" panose="020B0502040204020203" charset="-122"/>
                <a:ea typeface="微软雅黑 Light" panose="020B0502040204020203" charset="-122"/>
              </a:rPr>
              <a:t>由图形芯片来负责几何转换和光照</a:t>
            </a:r>
            <a:r>
              <a:rPr lang="zh-CN" altLang="en-US" sz="2400" spc="300" dirty="0" smtClean="0">
                <a:solidFill>
                  <a:srgbClr val="FF0000"/>
                </a:solidFill>
                <a:latin typeface="微软雅黑 Light" panose="020B0502040204020203" charset="-122"/>
                <a:ea typeface="微软雅黑 Light" panose="020B0502040204020203" charset="-122"/>
              </a:rPr>
              <a:t>等</a:t>
            </a:r>
            <a:r>
              <a:rPr lang="zh-CN" altLang="en-US" sz="2400" spc="300" dirty="0">
                <a:solidFill>
                  <a:srgbClr val="FF0000"/>
                </a:solidFill>
                <a:latin typeface="微软雅黑 Light" panose="020B0502040204020203" charset="-122"/>
                <a:ea typeface="微软雅黑 Light" panose="020B0502040204020203" charset="-122"/>
              </a:rPr>
              <a:t>图形处理</a:t>
            </a:r>
            <a:r>
              <a:rPr sz="2400" spc="300" dirty="0" err="1" smtClean="0">
                <a:solidFill>
                  <a:srgbClr val="FF0000"/>
                </a:solidFill>
                <a:latin typeface="微软雅黑 Light" panose="020B0502040204020203" charset="-122"/>
                <a:ea typeface="微软雅黑 Light" panose="020B0502040204020203" charset="-122"/>
              </a:rPr>
              <a:t>操作</a:t>
            </a:r>
            <a:endParaRPr lang="en-US" sz="2400" spc="300" dirty="0">
              <a:latin typeface="微软雅黑 Light" panose="020B0502040204020203" charset="-122"/>
              <a:ea typeface="微软雅黑 Light" panose="020B0502040204020203" charset="-122"/>
            </a:endParaRPr>
          </a:p>
          <a:p>
            <a:pPr indent="457200" fontAlgn="auto">
              <a:spcBef>
                <a:spcPts val="0"/>
              </a:spcBef>
              <a:spcAft>
                <a:spcPts val="0"/>
              </a:spcAft>
            </a:pPr>
            <a:endParaRPr lang="en-US"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en-US" sz="2400" spc="300" dirty="0" smtClean="0">
                <a:solidFill>
                  <a:schemeClr val="tx1"/>
                </a:solidFill>
                <a:latin typeface="微软雅黑 Light" panose="020B0502040204020203" charset="-122"/>
                <a:ea typeface="微软雅黑 Light" panose="020B0502040204020203" charset="-122"/>
              </a:rPr>
              <a:t>  </a:t>
            </a:r>
            <a:r>
              <a:rPr sz="2400" spc="300" dirty="0" smtClean="0">
                <a:solidFill>
                  <a:schemeClr val="tx1"/>
                </a:solidFill>
                <a:latin typeface="微软雅黑 Light" panose="020B0502040204020203" charset="-122"/>
                <a:ea typeface="微软雅黑 Light" panose="020B0502040204020203" charset="-122"/>
              </a:rPr>
              <a:t>CPU</a:t>
            </a:r>
            <a:r>
              <a:rPr lang="zh-CN" altLang="en-US" sz="2400" spc="300" dirty="0" smtClean="0">
                <a:solidFill>
                  <a:schemeClr val="tx1"/>
                </a:solidFill>
                <a:latin typeface="微软雅黑 Light" panose="020B0502040204020203" charset="-122"/>
                <a:ea typeface="微软雅黑 Light" panose="020B0502040204020203" charset="-122"/>
              </a:rPr>
              <a:t>不擅长这些操作，因为它的</a:t>
            </a:r>
            <a:r>
              <a:rPr sz="2400" spc="300" dirty="0" err="1" smtClean="0">
                <a:solidFill>
                  <a:schemeClr val="tx1"/>
                </a:solidFill>
                <a:latin typeface="微软雅黑 Light" panose="020B0502040204020203" charset="-122"/>
                <a:ea typeface="微软雅黑 Light" panose="020B0502040204020203" charset="-122"/>
              </a:rPr>
              <a:t>浮点计算性能</a:t>
            </a:r>
            <a:r>
              <a:rPr lang="zh-CN" altLang="en-US" sz="2400" spc="300" dirty="0" smtClean="0">
                <a:solidFill>
                  <a:schemeClr val="tx1"/>
                </a:solidFill>
                <a:latin typeface="微软雅黑 Light" panose="020B0502040204020203" charset="-122"/>
                <a:ea typeface="微软雅黑 Light" panose="020B0502040204020203" charset="-122"/>
              </a:rPr>
              <a:t>不</a:t>
            </a:r>
            <a:r>
              <a:rPr sz="2400" spc="300" dirty="0" smtClean="0">
                <a:solidFill>
                  <a:schemeClr val="tx1"/>
                </a:solidFill>
                <a:latin typeface="微软雅黑 Light" panose="020B0502040204020203" charset="-122"/>
                <a:ea typeface="微软雅黑 Light" panose="020B0502040204020203" charset="-122"/>
              </a:rPr>
              <a:t>强</a:t>
            </a:r>
            <a:endParaRPr lang="en-US"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en-US" altLang="zh-CN" sz="2400" spc="300" dirty="0">
                <a:latin typeface="微软雅黑 Light" panose="020B0502040204020203" charset="-122"/>
                <a:ea typeface="微软雅黑 Light" panose="020B0502040204020203" charset="-122"/>
              </a:rPr>
              <a:t> </a:t>
            </a:r>
            <a:r>
              <a:rPr lang="en-US" altLang="zh-CN" sz="2400" spc="300" dirty="0" smtClean="0">
                <a:latin typeface="微软雅黑 Light" panose="020B0502040204020203" charset="-122"/>
                <a:ea typeface="微软雅黑 Light" panose="020B0502040204020203" charset="-122"/>
              </a:rPr>
              <a:t> </a:t>
            </a:r>
          </a:p>
          <a:p>
            <a:pPr indent="457200" fontAlgn="auto">
              <a:spcBef>
                <a:spcPts val="0"/>
              </a:spcBef>
              <a:spcAft>
                <a:spcPts val="0"/>
              </a:spcAft>
            </a:pPr>
            <a:r>
              <a:rPr lang="en-US" altLang="zh-CN" sz="2400" spc="300" dirty="0">
                <a:solidFill>
                  <a:srgbClr val="FF0000"/>
                </a:solidFill>
                <a:latin typeface="微软雅黑 Light" panose="020B0502040204020203" charset="-122"/>
                <a:ea typeface="微软雅黑 Light" panose="020B0502040204020203" charset="-122"/>
              </a:rPr>
              <a:t> </a:t>
            </a:r>
            <a:r>
              <a:rPr lang="en-US" altLang="zh-CN" sz="2400" spc="300" dirty="0" smtClean="0">
                <a:solidFill>
                  <a:srgbClr val="FF0000"/>
                </a:solidFill>
                <a:latin typeface="微软雅黑 Light" panose="020B0502040204020203" charset="-122"/>
                <a:ea typeface="微软雅黑 Light" panose="020B0502040204020203" charset="-122"/>
              </a:rPr>
              <a:t> </a:t>
            </a:r>
            <a:r>
              <a:rPr lang="zh-CN" sz="2400" spc="300" dirty="0" smtClean="0">
                <a:solidFill>
                  <a:srgbClr val="FF0000"/>
                </a:solidFill>
                <a:latin typeface="微软雅黑 Light" panose="020B0502040204020203" charset="-122"/>
                <a:ea typeface="微软雅黑 Light" panose="020B0502040204020203" charset="-122"/>
              </a:rPr>
              <a:t>另外</a:t>
            </a:r>
            <a:r>
              <a:rPr lang="en-US" altLang="zh-CN" sz="2400" spc="300" dirty="0">
                <a:solidFill>
                  <a:srgbClr val="FF0000"/>
                </a:solidFill>
                <a:latin typeface="微软雅黑 Light" panose="020B0502040204020203" charset="-122"/>
                <a:ea typeface="微软雅黑 Light" panose="020B0502040204020203" charset="-122"/>
              </a:rPr>
              <a:t>CPU</a:t>
            </a:r>
            <a:r>
              <a:rPr lang="zh-CN" altLang="en-US" sz="2400" spc="300" dirty="0">
                <a:solidFill>
                  <a:srgbClr val="FF0000"/>
                </a:solidFill>
                <a:latin typeface="微软雅黑 Light" panose="020B0502040204020203" charset="-122"/>
                <a:ea typeface="微软雅黑 Light" panose="020B0502040204020203" charset="-122"/>
              </a:rPr>
              <a:t>很忙</a:t>
            </a:r>
            <a:r>
              <a:rPr lang="zh-CN" altLang="en-US" sz="2400" spc="300" dirty="0" smtClean="0">
                <a:solidFill>
                  <a:srgbClr val="FF0000"/>
                </a:solidFill>
                <a:latin typeface="微软雅黑 Light" panose="020B0502040204020203" charset="-122"/>
                <a:ea typeface="微软雅黑 Light" panose="020B0502040204020203" charset="-122"/>
              </a:rPr>
              <a:t>！</a:t>
            </a:r>
            <a:endParaRPr sz="2400" spc="300" dirty="0">
              <a:solidFill>
                <a:srgbClr val="FF0000"/>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2.11.2 GPU硬件结构</a:t>
            </a:r>
          </a:p>
        </p:txBody>
      </p:sp>
      <p:sp>
        <p:nvSpPr>
          <p:cNvPr id="3" name="矩形 2"/>
          <p:cNvSpPr/>
          <p:nvPr/>
        </p:nvSpPr>
        <p:spPr>
          <a:xfrm>
            <a:off x="299720" y="1139824"/>
            <a:ext cx="11624056" cy="1987423"/>
          </a:xfrm>
          <a:prstGeom prst="rect">
            <a:avLst/>
          </a:prstGeom>
        </p:spPr>
        <p:txBody>
          <a:bodyPr wrap="square">
            <a:spAutoFit/>
          </a:bodyPr>
          <a:lstStyle/>
          <a:p>
            <a:pPr fontAlgn="auto">
              <a:spcBef>
                <a:spcPts val="0"/>
              </a:spcBef>
              <a:spcAft>
                <a:spcPts val="0"/>
              </a:spcAft>
            </a:pPr>
            <a:r>
              <a:rPr lang="en-US" altLang="zh-CN" sz="2000" spc="300" dirty="0">
                <a:solidFill>
                  <a:schemeClr val="tx1"/>
                </a:solidFill>
                <a:latin typeface="微软雅黑 Light" panose="020B0502040204020203" charset="-122"/>
                <a:ea typeface="微软雅黑 Light" panose="020B0502040204020203" charset="-122"/>
              </a:rPr>
              <a:t>   </a:t>
            </a:r>
            <a:r>
              <a:rPr lang="en-US" altLang="zh-CN" sz="2000" spc="300" dirty="0" smtClean="0">
                <a:solidFill>
                  <a:schemeClr val="tx1"/>
                </a:solidFill>
                <a:latin typeface="微软雅黑 Light" panose="020B0502040204020203" charset="-122"/>
                <a:ea typeface="微软雅黑 Light" panose="020B0502040204020203" charset="-122"/>
              </a:rPr>
              <a:t>  </a:t>
            </a:r>
            <a:r>
              <a:rPr lang="zh-CN" altLang="en-US" sz="2000" spc="300" dirty="0" smtClean="0">
                <a:solidFill>
                  <a:schemeClr val="tx1"/>
                </a:solidFill>
                <a:latin typeface="微软雅黑 Light" panose="020B0502040204020203" charset="-122"/>
                <a:ea typeface="微软雅黑 Light" panose="020B0502040204020203" charset="-122"/>
              </a:rPr>
              <a:t>从</a:t>
            </a:r>
            <a:r>
              <a:rPr lang="zh-CN" altLang="en-US" sz="2000" spc="300" dirty="0">
                <a:solidFill>
                  <a:schemeClr val="tx1"/>
                </a:solidFill>
                <a:latin typeface="微软雅黑 Light" panose="020B0502040204020203" charset="-122"/>
                <a:ea typeface="微软雅黑 Light" panose="020B0502040204020203" charset="-122"/>
              </a:rPr>
              <a:t>硬件设计</a:t>
            </a:r>
            <a:r>
              <a:rPr lang="zh-CN" altLang="en-US" sz="2000" spc="300" dirty="0" smtClean="0">
                <a:solidFill>
                  <a:schemeClr val="tx1"/>
                </a:solidFill>
                <a:latin typeface="微软雅黑 Light" panose="020B0502040204020203" charset="-122"/>
                <a:ea typeface="微软雅黑 Light" panose="020B0502040204020203" charset="-122"/>
              </a:rPr>
              <a:t>上，</a:t>
            </a:r>
            <a:r>
              <a:rPr lang="zh-CN" altLang="en-US" sz="2000" spc="300" dirty="0">
                <a:solidFill>
                  <a:srgbClr val="FF0000"/>
                </a:solidFill>
                <a:latin typeface="微软雅黑 Light" panose="020B0502040204020203" charset="-122"/>
                <a:ea typeface="微软雅黑 Light" panose="020B0502040204020203" charset="-122"/>
              </a:rPr>
              <a:t>CPU 是面对通用计算</a:t>
            </a:r>
            <a:r>
              <a:rPr lang="zh-CN" altLang="en-US" sz="2000" spc="300" dirty="0">
                <a:solidFill>
                  <a:schemeClr val="tx1"/>
                </a:solidFill>
                <a:latin typeface="微软雅黑 Light" panose="020B0502040204020203" charset="-122"/>
                <a:ea typeface="微软雅黑 Light" panose="020B0502040204020203" charset="-122"/>
              </a:rPr>
              <a:t>需求，需要处理各种任务，因此CPU的</a:t>
            </a:r>
            <a:r>
              <a:rPr lang="zh-CN" altLang="en-US" sz="2000" spc="300" dirty="0">
                <a:solidFill>
                  <a:srgbClr val="FF0000"/>
                </a:solidFill>
                <a:latin typeface="微软雅黑 Light" panose="020B0502040204020203" charset="-122"/>
                <a:ea typeface="微软雅黑 Light" panose="020B0502040204020203" charset="-122"/>
              </a:rPr>
              <a:t>设计复杂</a:t>
            </a:r>
            <a:r>
              <a:rPr lang="zh-CN" altLang="en-US" sz="2000" spc="300" dirty="0">
                <a:solidFill>
                  <a:schemeClr val="tx1"/>
                </a:solidFill>
                <a:latin typeface="微软雅黑 Light" panose="020B0502040204020203" charset="-122"/>
                <a:ea typeface="微软雅黑 Light" panose="020B0502040204020203" charset="-122"/>
              </a:rPr>
              <a:t>，目前每个CPU的核数仅能达到几十个</a:t>
            </a:r>
            <a:r>
              <a:rPr lang="zh-CN" altLang="en-US" sz="2000" spc="300" dirty="0" smtClean="0">
                <a:solidFill>
                  <a:schemeClr val="tx1"/>
                </a:solidFill>
                <a:latin typeface="微软雅黑 Light" panose="020B0502040204020203" charset="-122"/>
                <a:ea typeface="微软雅黑 Light" panose="020B0502040204020203" charset="-122"/>
              </a:rPr>
              <a:t>；</a:t>
            </a:r>
            <a:r>
              <a:rPr lang="zh-CN" altLang="en-US" sz="2000" spc="300" dirty="0" smtClean="0">
                <a:solidFill>
                  <a:srgbClr val="FF0000"/>
                </a:solidFill>
                <a:latin typeface="微软雅黑 Light" panose="020B0502040204020203" charset="-122"/>
                <a:ea typeface="微软雅黑 Light" panose="020B0502040204020203" charset="-122"/>
              </a:rPr>
              <a:t>（核大、少）</a:t>
            </a:r>
            <a:endParaRPr lang="en-US" altLang="zh-CN" sz="2000" spc="300" dirty="0" smtClean="0">
              <a:solidFill>
                <a:srgbClr val="FF0000"/>
              </a:solidFill>
              <a:latin typeface="微软雅黑 Light" panose="020B0502040204020203" charset="-122"/>
              <a:ea typeface="微软雅黑 Light" panose="020B0502040204020203" charset="-122"/>
            </a:endParaRPr>
          </a:p>
          <a:p>
            <a:pPr fontAlgn="auto">
              <a:spcBef>
                <a:spcPts val="0"/>
              </a:spcBef>
              <a:spcAft>
                <a:spcPts val="0"/>
              </a:spcAft>
            </a:pPr>
            <a:r>
              <a:rPr lang="en-US" altLang="zh-CN" sz="2000" spc="300" dirty="0">
                <a:latin typeface="微软雅黑 Light" panose="020B0502040204020203" charset="-122"/>
                <a:ea typeface="微软雅黑 Light" panose="020B0502040204020203" charset="-122"/>
              </a:rPr>
              <a:t> </a:t>
            </a:r>
            <a:r>
              <a:rPr lang="en-US" altLang="zh-CN" sz="2000" spc="300" dirty="0" smtClean="0">
                <a:latin typeface="微软雅黑 Light" panose="020B0502040204020203" charset="-122"/>
                <a:ea typeface="微软雅黑 Light" panose="020B0502040204020203" charset="-122"/>
              </a:rPr>
              <a:t>    </a:t>
            </a:r>
            <a:r>
              <a:rPr lang="zh-CN" altLang="en-US" sz="2000" spc="300" dirty="0" smtClean="0">
                <a:solidFill>
                  <a:srgbClr val="FF0000"/>
                </a:solidFill>
                <a:latin typeface="微软雅黑 Light" panose="020B0502040204020203" charset="-122"/>
                <a:ea typeface="微软雅黑 Light" panose="020B0502040204020203" charset="-122"/>
              </a:rPr>
              <a:t>GPU</a:t>
            </a:r>
            <a:r>
              <a:rPr lang="zh-CN" altLang="en-US" sz="2000" spc="300" dirty="0">
                <a:solidFill>
                  <a:srgbClr val="FF0000"/>
                </a:solidFill>
                <a:latin typeface="微软雅黑 Light" panose="020B0502040204020203" charset="-122"/>
                <a:ea typeface="微软雅黑 Light" panose="020B0502040204020203" charset="-122"/>
              </a:rPr>
              <a:t>专门面对高并发的计算任务</a:t>
            </a:r>
            <a:r>
              <a:rPr lang="zh-CN" altLang="en-US" sz="2000" spc="300" dirty="0">
                <a:solidFill>
                  <a:schemeClr val="tx1"/>
                </a:solidFill>
                <a:latin typeface="微软雅黑 Light" panose="020B0502040204020203" charset="-122"/>
                <a:ea typeface="微软雅黑 Light" panose="020B0502040204020203" charset="-122"/>
              </a:rPr>
              <a:t>，设计较CPU相对简单，因此每个核比CPU“小”多了，每块GPU的核达到上千个。由于在硬件上具有比CPU多得多的运算核心，GPU在进行浮点数运算任务时可以表现出比CPU高得多的性能</a:t>
            </a:r>
            <a:r>
              <a:rPr lang="zh-CN" altLang="en-US" sz="2000" spc="300" dirty="0" smtClean="0">
                <a:solidFill>
                  <a:schemeClr val="tx1"/>
                </a:solidFill>
                <a:latin typeface="微软雅黑 Light" panose="020B0502040204020203" charset="-122"/>
                <a:ea typeface="微软雅黑 Light" panose="020B0502040204020203" charset="-122"/>
              </a:rPr>
              <a:t>。</a:t>
            </a:r>
            <a:r>
              <a:rPr lang="zh-CN" altLang="en-US" sz="2000" spc="300" dirty="0">
                <a:solidFill>
                  <a:srgbClr val="FF0000"/>
                </a:solidFill>
                <a:latin typeface="微软雅黑 Light" panose="020B0502040204020203" charset="-122"/>
                <a:ea typeface="微软雅黑 Light" panose="020B0502040204020203" charset="-122"/>
              </a:rPr>
              <a:t> </a:t>
            </a:r>
            <a:r>
              <a:rPr lang="zh-CN" altLang="en-US" sz="2000" spc="300" dirty="0" smtClean="0">
                <a:solidFill>
                  <a:srgbClr val="FF0000"/>
                </a:solidFill>
                <a:latin typeface="微软雅黑 Light" panose="020B0502040204020203" charset="-122"/>
                <a:ea typeface="微软雅黑 Light" panose="020B0502040204020203" charset="-122"/>
              </a:rPr>
              <a:t>（核小、多）</a:t>
            </a:r>
            <a:endParaRPr lang="zh-CN" altLang="en-US" sz="2000" spc="300" dirty="0">
              <a:solidFill>
                <a:schemeClr val="tx1"/>
              </a:solidFill>
              <a:latin typeface="微软雅黑 Light" panose="020B0502040204020203" charset="-122"/>
              <a:ea typeface="微软雅黑 Light" panose="020B0502040204020203" charset="-122"/>
            </a:endParaRPr>
          </a:p>
          <a:p>
            <a:pPr fontAlgn="auto">
              <a:spcBef>
                <a:spcPts val="0"/>
              </a:spcBef>
              <a:spcAft>
                <a:spcPts val="0"/>
              </a:spcAft>
            </a:pPr>
            <a:r>
              <a:rPr lang="zh-CN" altLang="en-US" sz="2000" spc="300" dirty="0">
                <a:solidFill>
                  <a:schemeClr val="tx1"/>
                </a:solidFill>
                <a:latin typeface="微软雅黑 Light" panose="020B0502040204020203" charset="-122"/>
                <a:ea typeface="微软雅黑 Light" panose="020B0502040204020203" charset="-122"/>
              </a:rPr>
              <a:t>   </a:t>
            </a:r>
          </a:p>
        </p:txBody>
      </p:sp>
      <p:sp>
        <p:nvSpPr>
          <p:cNvPr id="6" name="矩形 5"/>
          <p:cNvSpPr/>
          <p:nvPr/>
        </p:nvSpPr>
        <p:spPr>
          <a:xfrm>
            <a:off x="1561870" y="6289489"/>
            <a:ext cx="3290400" cy="369115"/>
          </a:xfrm>
          <a:prstGeom prst="rect">
            <a:avLst/>
          </a:prstGeom>
          <a:solidFill>
            <a:srgbClr val="203A6B"/>
          </a:solidFill>
          <a:ln w="28575">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4"/>
          <p:cNvSpPr txBox="1"/>
          <p:nvPr/>
        </p:nvSpPr>
        <p:spPr>
          <a:xfrm>
            <a:off x="1566860" y="6320157"/>
            <a:ext cx="3285409" cy="306705"/>
          </a:xfrm>
          <a:prstGeom prst="rect">
            <a:avLst/>
          </a:prstGeom>
          <a:noFill/>
          <a:ln w="28575">
            <a:noFill/>
          </a:ln>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CPU和GPU的硬件结构区别</a:t>
            </a:r>
          </a:p>
        </p:txBody>
      </p:sp>
      <p:sp>
        <p:nvSpPr>
          <p:cNvPr id="10" name="矩形 9"/>
          <p:cNvSpPr/>
          <p:nvPr/>
        </p:nvSpPr>
        <p:spPr>
          <a:xfrm>
            <a:off x="7597545" y="6394264"/>
            <a:ext cx="3290400" cy="369115"/>
          </a:xfrm>
          <a:prstGeom prst="rect">
            <a:avLst/>
          </a:prstGeom>
          <a:solidFill>
            <a:srgbClr val="203A6B"/>
          </a:solidFill>
          <a:ln w="28575">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4"/>
          <p:cNvSpPr txBox="1"/>
          <p:nvPr/>
        </p:nvSpPr>
        <p:spPr>
          <a:xfrm>
            <a:off x="7602535" y="6424932"/>
            <a:ext cx="3285409" cy="306705"/>
          </a:xfrm>
          <a:prstGeom prst="rect">
            <a:avLst/>
          </a:prstGeom>
          <a:noFill/>
          <a:ln w="28575">
            <a:noFill/>
          </a:ln>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GPU和CPU的浮点数运算性能</a:t>
            </a:r>
          </a:p>
        </p:txBody>
      </p:sp>
      <p:sp>
        <p:nvSpPr>
          <p:cNvPr id="15" name="矩形 14"/>
          <p:cNvSpPr/>
          <p:nvPr/>
        </p:nvSpPr>
        <p:spPr>
          <a:xfrm>
            <a:off x="1080008" y="2697479"/>
            <a:ext cx="4842510" cy="3590935"/>
          </a:xfrm>
          <a:prstGeom prst="rect">
            <a:avLst/>
          </a:prstGeom>
          <a:blipFill rotWithShape="1">
            <a:blip r:embed="rId3"/>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552565" y="2697478"/>
            <a:ext cx="5528310" cy="3776981"/>
          </a:xfrm>
          <a:prstGeom prst="rect">
            <a:avLst/>
          </a:prstGeom>
          <a:blipFill rotWithShape="1">
            <a:blip r:embed="rId4"/>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2.11.2 GPU硬件结构</a:t>
            </a:r>
          </a:p>
        </p:txBody>
      </p:sp>
      <p:sp>
        <p:nvSpPr>
          <p:cNvPr id="3" name="矩形 2"/>
          <p:cNvSpPr/>
          <p:nvPr/>
        </p:nvSpPr>
        <p:spPr>
          <a:xfrm>
            <a:off x="299720" y="1139825"/>
            <a:ext cx="11780520" cy="4399915"/>
          </a:xfrm>
          <a:prstGeom prst="rect">
            <a:avLst/>
          </a:prstGeom>
        </p:spPr>
        <p:txBody>
          <a:bodyPr wrap="square">
            <a:spAutoFit/>
          </a:bodyPr>
          <a:lstStyle/>
          <a:p>
            <a:pPr fontAlgn="auto">
              <a:spcBef>
                <a:spcPts val="0"/>
              </a:spcBef>
              <a:spcAft>
                <a:spcPts val="0"/>
              </a:spcAft>
            </a:pPr>
            <a:r>
              <a:rPr lang="zh-CN" altLang="en-US" sz="2000" spc="300" dirty="0">
                <a:latin typeface="微软雅黑 Light" panose="020B0502040204020203" charset="-122"/>
                <a:ea typeface="微软雅黑 Light" panose="020B0502040204020203" charset="-122"/>
              </a:rPr>
              <a:t> </a:t>
            </a:r>
            <a:r>
              <a:rPr lang="zh-CN" altLang="en-US" sz="2000" spc="300" dirty="0" smtClean="0">
                <a:latin typeface="微软雅黑 Light" panose="020B0502040204020203" charset="-122"/>
                <a:ea typeface="微软雅黑 Light" panose="020B0502040204020203" charset="-122"/>
              </a:rPr>
              <a:t>    </a:t>
            </a:r>
            <a:r>
              <a:rPr lang="zh-CN" altLang="en-US" sz="2000" spc="300" dirty="0" smtClean="0">
                <a:solidFill>
                  <a:schemeClr val="tx1"/>
                </a:solidFill>
                <a:latin typeface="微软雅黑 Light" panose="020B0502040204020203" charset="-122"/>
                <a:ea typeface="微软雅黑 Light" panose="020B0502040204020203" charset="-122"/>
              </a:rPr>
              <a:t>基本</a:t>
            </a:r>
            <a:r>
              <a:rPr lang="zh-CN" altLang="en-US" sz="2000" spc="300" dirty="0">
                <a:solidFill>
                  <a:schemeClr val="tx1"/>
                </a:solidFill>
                <a:latin typeface="微软雅黑 Light" panose="020B0502040204020203" charset="-122"/>
                <a:ea typeface="微软雅黑 Light" panose="020B0502040204020203" charset="-122"/>
              </a:rPr>
              <a:t>的运算单元被称为流处理器（SP）。多个流处理器、寄存器、缓存和指令控制单元组成流多处理器（SM）。</a:t>
            </a:r>
            <a:r>
              <a:rPr lang="zh-CN" altLang="en-US" sz="2000" spc="300" dirty="0">
                <a:solidFill>
                  <a:srgbClr val="FF0000"/>
                </a:solidFill>
                <a:latin typeface="微软雅黑 Light" panose="020B0502040204020203" charset="-122"/>
                <a:ea typeface="微软雅黑 Light" panose="020B0502040204020203" charset="-122"/>
              </a:rPr>
              <a:t>SM是GPU执行指令的基本单位</a:t>
            </a:r>
            <a:r>
              <a:rPr lang="zh-CN" altLang="en-US" sz="2000" spc="300" dirty="0">
                <a:solidFill>
                  <a:schemeClr val="tx1"/>
                </a:solidFill>
                <a:latin typeface="微软雅黑 Light" panose="020B0502040204020203" charset="-122"/>
                <a:ea typeface="微软雅黑 Light" panose="020B0502040204020203" charset="-122"/>
              </a:rPr>
              <a:t>，在同一SM内的SP具有共享的高速一级缓存。整个GPU则是由多组SM、共享二级缓存以及显存控制器等组成。</a:t>
            </a:r>
          </a:p>
          <a:p>
            <a:pPr fontAlgn="auto">
              <a:spcBef>
                <a:spcPts val="0"/>
              </a:spcBef>
              <a:spcAft>
                <a:spcPts val="0"/>
              </a:spcAft>
            </a:pPr>
            <a:endParaRPr lang="zh-CN" altLang="en-US" sz="2000" spc="300" dirty="0">
              <a:solidFill>
                <a:schemeClr val="tx1"/>
              </a:solidFill>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en-US" altLang="zh-CN" sz="2000" spc="300" dirty="0">
                <a:solidFill>
                  <a:schemeClr val="tx1"/>
                </a:solidFill>
                <a:latin typeface="微软雅黑 Light" panose="020B0502040204020203" charset="-122"/>
                <a:ea typeface="微软雅黑 Light" panose="020B0502040204020203" charset="-122"/>
              </a:rPr>
              <a:t>SP</a:t>
            </a:r>
          </a:p>
          <a:p>
            <a:pPr marL="342900" indent="-342900" fontAlgn="auto">
              <a:spcBef>
                <a:spcPts val="0"/>
              </a:spcBef>
              <a:spcAft>
                <a:spcPts val="0"/>
              </a:spcAft>
              <a:buFont typeface="Arial" panose="020B0604020202020204" pitchFamily="34" charset="0"/>
              <a:buChar char="•"/>
            </a:pPr>
            <a:r>
              <a:rPr lang="en-US" altLang="zh-CN" sz="2000" spc="300" dirty="0">
                <a:solidFill>
                  <a:schemeClr val="tx1"/>
                </a:solidFill>
                <a:latin typeface="微软雅黑 Light" panose="020B0502040204020203" charset="-122"/>
                <a:ea typeface="微软雅黑 Light" panose="020B0502040204020203" charset="-122"/>
              </a:rPr>
              <a:t>SM</a:t>
            </a:r>
          </a:p>
          <a:p>
            <a:pPr marL="342900" indent="-342900" fontAlgn="auto">
              <a:spcBef>
                <a:spcPts val="0"/>
              </a:spcBef>
              <a:spcAft>
                <a:spcPts val="0"/>
              </a:spcAft>
              <a:buFont typeface="Arial" panose="020B0604020202020204" pitchFamily="34" charset="0"/>
              <a:buChar char="•"/>
            </a:pPr>
            <a:r>
              <a:rPr lang="en-US" altLang="zh-CN" sz="2000" spc="300" dirty="0">
                <a:solidFill>
                  <a:schemeClr val="tx1"/>
                </a:solidFill>
                <a:latin typeface="微软雅黑 Light" panose="020B0502040204020203" charset="-122"/>
                <a:ea typeface="微软雅黑 Light" panose="020B0502040204020203" charset="-122"/>
              </a:rPr>
              <a:t>Tensor Core</a:t>
            </a:r>
          </a:p>
          <a:p>
            <a:pPr marL="342900" indent="-342900" fontAlgn="auto">
              <a:spcBef>
                <a:spcPts val="0"/>
              </a:spcBef>
              <a:spcAft>
                <a:spcPts val="0"/>
              </a:spcAft>
              <a:buFont typeface="Arial" panose="020B0604020202020204" pitchFamily="34" charset="0"/>
              <a:buChar char="•"/>
            </a:pPr>
            <a:endParaRPr lang="en-US" altLang="zh-CN" sz="2000" spc="300" dirty="0">
              <a:solidFill>
                <a:schemeClr val="tx1"/>
              </a:solidFill>
              <a:latin typeface="微软雅黑 Light" panose="020B0502040204020203" charset="-122"/>
              <a:ea typeface="微软雅黑 Light" panose="020B0502040204020203" charset="-122"/>
            </a:endParaRPr>
          </a:p>
          <a:p>
            <a:pPr indent="0" fontAlgn="auto">
              <a:spcBef>
                <a:spcPts val="0"/>
              </a:spcBef>
              <a:spcAft>
                <a:spcPts val="0"/>
              </a:spcAft>
              <a:buFont typeface="Arial" panose="020B0604020202020204" pitchFamily="34" charset="0"/>
              <a:buNone/>
            </a:pPr>
            <a:r>
              <a:rPr lang="zh-CN" altLang="en-US" sz="2000" dirty="0">
                <a:solidFill>
                  <a:srgbClr val="FF0000"/>
                </a:solidFill>
                <a:sym typeface="+mn-ea"/>
              </a:rPr>
              <a:t>系统结构是最具革命性的：</a:t>
            </a:r>
          </a:p>
          <a:p>
            <a:pPr indent="0" fontAlgn="auto">
              <a:spcBef>
                <a:spcPts val="0"/>
              </a:spcBef>
              <a:spcAft>
                <a:spcPts val="0"/>
              </a:spcAft>
              <a:buFont typeface="Arial" panose="020B0604020202020204" pitchFamily="34" charset="0"/>
              <a:buNone/>
            </a:pPr>
            <a:r>
              <a:rPr lang="en-US" altLang="zh-CN" sz="2000" dirty="0">
                <a:sym typeface="+mn-ea"/>
              </a:rPr>
              <a:t>GPU--&gt;GPGPU</a:t>
            </a:r>
          </a:p>
          <a:p>
            <a:pPr indent="0" fontAlgn="auto">
              <a:spcBef>
                <a:spcPts val="0"/>
              </a:spcBef>
              <a:spcAft>
                <a:spcPts val="0"/>
              </a:spcAft>
              <a:buFont typeface="Arial" panose="020B0604020202020204" pitchFamily="34" charset="0"/>
              <a:buNone/>
            </a:pPr>
            <a:r>
              <a:rPr lang="zh-CN" altLang="en-US" sz="2000" dirty="0"/>
              <a:t>单精度</a:t>
            </a:r>
            <a:r>
              <a:rPr lang="en-US" altLang="zh-CN" sz="2000" dirty="0"/>
              <a:t>--&gt;</a:t>
            </a:r>
            <a:r>
              <a:rPr lang="zh-CN" altLang="en-US" sz="2000" dirty="0"/>
              <a:t>双精度   支持</a:t>
            </a:r>
            <a:r>
              <a:rPr lang="en-US" altLang="zh-CN" sz="2000" dirty="0"/>
              <a:t>HPC</a:t>
            </a:r>
            <a:r>
              <a:rPr lang="zh-CN" altLang="en-US" sz="2000" dirty="0"/>
              <a:t>计算</a:t>
            </a:r>
          </a:p>
          <a:p>
            <a:pPr indent="0" fontAlgn="auto">
              <a:spcBef>
                <a:spcPts val="0"/>
              </a:spcBef>
              <a:spcAft>
                <a:spcPts val="0"/>
              </a:spcAft>
              <a:buFont typeface="Arial" panose="020B0604020202020204" pitchFamily="34" charset="0"/>
              <a:buNone/>
            </a:pPr>
            <a:r>
              <a:rPr lang="zh-CN" altLang="en-US" sz="2000" dirty="0">
                <a:sym typeface="+mn-ea"/>
              </a:rPr>
              <a:t>双精度</a:t>
            </a:r>
            <a:r>
              <a:rPr lang="en-US" altLang="zh-CN" sz="2000" dirty="0">
                <a:sym typeface="+mn-ea"/>
              </a:rPr>
              <a:t>--&gt;</a:t>
            </a:r>
            <a:r>
              <a:rPr lang="zh-CN" altLang="en-US" sz="2000" dirty="0">
                <a:sym typeface="+mn-ea"/>
              </a:rPr>
              <a:t>半精度  支持</a:t>
            </a:r>
            <a:r>
              <a:rPr lang="en-US" altLang="zh-CN" sz="2000" dirty="0">
                <a:sym typeface="+mn-ea"/>
              </a:rPr>
              <a:t>AI</a:t>
            </a:r>
            <a:r>
              <a:rPr lang="zh-CN" altLang="en-US" sz="2000" dirty="0">
                <a:sym typeface="+mn-ea"/>
              </a:rPr>
              <a:t>计算</a:t>
            </a:r>
          </a:p>
          <a:p>
            <a:pPr indent="0" fontAlgn="auto">
              <a:spcBef>
                <a:spcPts val="0"/>
              </a:spcBef>
              <a:spcAft>
                <a:spcPts val="0"/>
              </a:spcAft>
              <a:buFont typeface="Arial" panose="020B0604020202020204" pitchFamily="34" charset="0"/>
              <a:buNone/>
            </a:pPr>
            <a:r>
              <a:rPr lang="en-US" altLang="zh-CN" sz="2000" spc="300" dirty="0">
                <a:latin typeface="微软雅黑 Light" panose="020B0502040204020203" charset="-122"/>
                <a:ea typeface="微软雅黑 Light" panose="020B0502040204020203" charset="-122"/>
                <a:sym typeface="+mn-ea"/>
              </a:rPr>
              <a:t>Tensor Core</a:t>
            </a:r>
            <a:r>
              <a:rPr lang="zh-CN" altLang="en-US" sz="2000" spc="300" dirty="0">
                <a:latin typeface="微软雅黑 Light" panose="020B0502040204020203" charset="-122"/>
                <a:ea typeface="微软雅黑 Light" panose="020B0502040204020203" charset="-122"/>
                <a:sym typeface="+mn-ea"/>
              </a:rPr>
              <a:t>出现 </a:t>
            </a:r>
            <a:r>
              <a:rPr lang="zh-CN" altLang="en-US" sz="2000" dirty="0">
                <a:sym typeface="+mn-ea"/>
              </a:rPr>
              <a:t>支持</a:t>
            </a:r>
            <a:r>
              <a:rPr lang="en-US" altLang="zh-CN" sz="2000" dirty="0">
                <a:sym typeface="+mn-ea"/>
              </a:rPr>
              <a:t>AI</a:t>
            </a:r>
            <a:r>
              <a:rPr lang="zh-CN" altLang="en-US" sz="2000" dirty="0">
                <a:sym typeface="+mn-ea"/>
              </a:rPr>
              <a:t>计算</a:t>
            </a:r>
          </a:p>
          <a:p>
            <a:pPr indent="0" fontAlgn="auto">
              <a:spcBef>
                <a:spcPts val="0"/>
              </a:spcBef>
              <a:spcAft>
                <a:spcPts val="0"/>
              </a:spcAft>
              <a:buFont typeface="Arial" panose="020B0604020202020204" pitchFamily="34" charset="0"/>
              <a:buNone/>
            </a:pPr>
            <a:endParaRPr lang="en-US" altLang="zh-CN" sz="2000" spc="300" dirty="0">
              <a:solidFill>
                <a:schemeClr val="tx1"/>
              </a:solidFill>
              <a:latin typeface="微软雅黑 Light" panose="020B0502040204020203" charset="-122"/>
              <a:ea typeface="微软雅黑 Light" panose="020B0502040204020203" charset="-122"/>
            </a:endParaRPr>
          </a:p>
        </p:txBody>
      </p:sp>
      <p:sp>
        <p:nvSpPr>
          <p:cNvPr id="13" name="矩形 12"/>
          <p:cNvSpPr/>
          <p:nvPr/>
        </p:nvSpPr>
        <p:spPr>
          <a:xfrm>
            <a:off x="5641137" y="6400082"/>
            <a:ext cx="3290400" cy="369115"/>
          </a:xfrm>
          <a:prstGeom prst="rect">
            <a:avLst/>
          </a:prstGeom>
          <a:solidFill>
            <a:srgbClr val="203A6B"/>
          </a:solidFill>
          <a:ln w="28575">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4"/>
          <p:cNvSpPr txBox="1"/>
          <p:nvPr/>
        </p:nvSpPr>
        <p:spPr>
          <a:xfrm>
            <a:off x="5646127" y="6430750"/>
            <a:ext cx="3285409" cy="306705"/>
          </a:xfrm>
          <a:prstGeom prst="rect">
            <a:avLst/>
          </a:prstGeom>
          <a:noFill/>
          <a:ln w="28575">
            <a:noFill/>
          </a:ln>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NVIDIA Fermi GPU架构图</a:t>
            </a:r>
          </a:p>
        </p:txBody>
      </p:sp>
      <p:sp>
        <p:nvSpPr>
          <p:cNvPr id="17" name="矩形 16"/>
          <p:cNvSpPr/>
          <p:nvPr/>
        </p:nvSpPr>
        <p:spPr>
          <a:xfrm>
            <a:off x="4199254" y="2154554"/>
            <a:ext cx="6883273" cy="4429125"/>
          </a:xfrm>
          <a:prstGeom prst="rect">
            <a:avLst/>
          </a:prstGeom>
          <a:blipFill rotWithShape="1">
            <a:blip r:embed="rId3"/>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a:blip r:embed="rId4"/>
          <a:stretch>
            <a:fillRect/>
          </a:stretch>
        </p:blipFill>
        <p:spPr>
          <a:xfrm>
            <a:off x="5824728" y="2066544"/>
            <a:ext cx="2077400" cy="1947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504180" cy="511175"/>
          </a:xfrm>
        </p:spPr>
        <p:txBody>
          <a:bodyPr/>
          <a:lstStyle/>
          <a:p>
            <a:r>
              <a:rPr lang="en-US" altLang="zh-CN" dirty="0"/>
              <a:t>2.11.3 GPU</a:t>
            </a:r>
            <a:r>
              <a:rPr lang="zh-CN" altLang="en-US" dirty="0"/>
              <a:t>的存储层次</a:t>
            </a:r>
          </a:p>
        </p:txBody>
      </p:sp>
      <p:sp>
        <p:nvSpPr>
          <p:cNvPr id="4" name="文本框 3"/>
          <p:cNvSpPr txBox="1"/>
          <p:nvPr/>
        </p:nvSpPr>
        <p:spPr>
          <a:xfrm>
            <a:off x="681990" y="1346835"/>
            <a:ext cx="10958195" cy="4247317"/>
          </a:xfrm>
          <a:prstGeom prst="rect">
            <a:avLst/>
          </a:prstGeom>
          <a:noFill/>
        </p:spPr>
        <p:txBody>
          <a:bodyPr wrap="square" rtlCol="0">
            <a:spAutoFit/>
          </a:bodyPr>
          <a:lstStyle/>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可</a:t>
            </a:r>
            <a:r>
              <a:rPr lang="zh-CN" altLang="en-US" sz="2400" spc="300" dirty="0">
                <a:solidFill>
                  <a:schemeClr val="tx1"/>
                </a:solidFill>
                <a:latin typeface="微软雅黑 Light" panose="020B0502040204020203" charset="-122"/>
                <a:ea typeface="微软雅黑 Light" panose="020B0502040204020203" charset="-122"/>
              </a:rPr>
              <a:t>由上至下分为三级，速度依次降低。</a:t>
            </a:r>
          </a:p>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①</a:t>
            </a:r>
            <a:r>
              <a:rPr lang="zh-CN" altLang="en-US" sz="2400" spc="300" dirty="0">
                <a:solidFill>
                  <a:srgbClr val="FF0000"/>
                </a:solidFill>
                <a:latin typeface="微软雅黑 Light" panose="020B0502040204020203" charset="-122"/>
                <a:ea typeface="微软雅黑 Light" panose="020B0502040204020203" charset="-122"/>
              </a:rPr>
              <a:t>寄存器</a:t>
            </a:r>
            <a:r>
              <a:rPr lang="en-US" altLang="zh-CN" sz="2400" spc="300" dirty="0">
                <a:solidFill>
                  <a:schemeClr val="tx1"/>
                </a:solidFill>
                <a:latin typeface="微软雅黑 Light" panose="020B0502040204020203" charset="-122"/>
                <a:ea typeface="微软雅黑 Light" panose="020B0502040204020203" charset="-122"/>
              </a:rPr>
              <a:t>(Register)</a:t>
            </a:r>
            <a:r>
              <a:rPr lang="zh-CN" altLang="en-US" sz="2400" spc="300" dirty="0">
                <a:solidFill>
                  <a:schemeClr val="tx1"/>
                </a:solidFill>
                <a:latin typeface="微软雅黑 Light" panose="020B0502040204020203" charset="-122"/>
                <a:ea typeface="微软雅黑 Light" panose="020B0502040204020203" charset="-122"/>
              </a:rPr>
              <a:t>位于</a:t>
            </a:r>
            <a:r>
              <a:rPr lang="en-US" altLang="zh-CN" sz="2400" spc="300" dirty="0">
                <a:solidFill>
                  <a:schemeClr val="tx1"/>
                </a:solidFill>
                <a:latin typeface="微软雅黑 Light" panose="020B0502040204020203" charset="-122"/>
                <a:ea typeface="微软雅黑 Light" panose="020B0502040204020203" charset="-122"/>
              </a:rPr>
              <a:t>GPU</a:t>
            </a:r>
            <a:r>
              <a:rPr lang="zh-CN" altLang="en-US" sz="2400" spc="300" dirty="0">
                <a:solidFill>
                  <a:schemeClr val="tx1"/>
                </a:solidFill>
                <a:latin typeface="微软雅黑 Light" panose="020B0502040204020203" charset="-122"/>
                <a:ea typeface="微软雅黑 Light" panose="020B0502040204020203" charset="-122"/>
              </a:rPr>
              <a:t>的每个</a:t>
            </a:r>
            <a:r>
              <a:rPr lang="en-US" altLang="zh-CN" sz="2400" spc="300" dirty="0">
                <a:solidFill>
                  <a:schemeClr val="tx1"/>
                </a:solidFill>
                <a:latin typeface="微软雅黑 Light" panose="020B0502040204020203" charset="-122"/>
                <a:ea typeface="微软雅黑 Light" panose="020B0502040204020203" charset="-122"/>
              </a:rPr>
              <a:t>SM</a:t>
            </a:r>
            <a:r>
              <a:rPr lang="zh-CN" altLang="en-US" sz="2400" spc="300" dirty="0">
                <a:solidFill>
                  <a:schemeClr val="tx1"/>
                </a:solidFill>
                <a:latin typeface="微软雅黑 Light" panose="020B0502040204020203" charset="-122"/>
                <a:ea typeface="微软雅黑 Light" panose="020B0502040204020203" charset="-122"/>
              </a:rPr>
              <a:t>中，</a:t>
            </a:r>
            <a:r>
              <a:rPr lang="zh-CN" altLang="en-US" sz="2400" spc="300" dirty="0" smtClean="0">
                <a:solidFill>
                  <a:schemeClr val="tx1"/>
                </a:solidFill>
                <a:latin typeface="微软雅黑 Light" panose="020B0502040204020203" charset="-122"/>
                <a:ea typeface="微软雅黑 Light" panose="020B0502040204020203" charset="-122"/>
              </a:rPr>
              <a:t>访问速度</a:t>
            </a:r>
            <a:r>
              <a:rPr lang="zh-CN" altLang="en-US" sz="2400" spc="300" dirty="0">
                <a:solidFill>
                  <a:schemeClr val="tx1"/>
                </a:solidFill>
                <a:latin typeface="微软雅黑 Light" panose="020B0502040204020203" charset="-122"/>
                <a:ea typeface="微软雅黑 Light" panose="020B0502040204020203" charset="-122"/>
              </a:rPr>
              <a:t>最快，用于存放线程所需要的变量，具有</a:t>
            </a:r>
            <a:r>
              <a:rPr lang="zh-CN" altLang="en-US" sz="2400" spc="300" dirty="0">
                <a:solidFill>
                  <a:srgbClr val="FF0000"/>
                </a:solidFill>
                <a:latin typeface="微软雅黑 Light" panose="020B0502040204020203" charset="-122"/>
                <a:ea typeface="微软雅黑 Light" panose="020B0502040204020203" charset="-122"/>
              </a:rPr>
              <a:t>线程私有</a:t>
            </a:r>
            <a:r>
              <a:rPr lang="zh-CN" altLang="en-US" sz="2400" spc="300" dirty="0">
                <a:solidFill>
                  <a:schemeClr val="tx1"/>
                </a:solidFill>
                <a:latin typeface="微软雅黑 Light" panose="020B0502040204020203" charset="-122"/>
                <a:ea typeface="微软雅黑 Light" panose="020B0502040204020203" charset="-122"/>
              </a:rPr>
              <a:t>的性质。</a:t>
            </a:r>
          </a:p>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②</a:t>
            </a:r>
            <a:r>
              <a:rPr lang="zh-CN" altLang="en-US" sz="2400" spc="300" dirty="0">
                <a:solidFill>
                  <a:srgbClr val="FF0000"/>
                </a:solidFill>
                <a:latin typeface="微软雅黑 Light" panose="020B0502040204020203" charset="-122"/>
                <a:ea typeface="微软雅黑 Light" panose="020B0502040204020203" charset="-122"/>
              </a:rPr>
              <a:t>共享内存</a:t>
            </a:r>
            <a:r>
              <a:rPr lang="en-US" altLang="zh-CN" sz="2400" spc="300" dirty="0">
                <a:solidFill>
                  <a:schemeClr val="tx1"/>
                </a:solidFill>
                <a:latin typeface="微软雅黑 Light" panose="020B0502040204020203" charset="-122"/>
                <a:ea typeface="微软雅黑 Light" panose="020B0502040204020203" charset="-122"/>
              </a:rPr>
              <a:t>(Shared Memory)</a:t>
            </a:r>
            <a:r>
              <a:rPr lang="zh-CN" altLang="en-US" sz="2400" spc="300" dirty="0">
                <a:solidFill>
                  <a:schemeClr val="tx1"/>
                </a:solidFill>
                <a:latin typeface="微软雅黑 Light" panose="020B0502040204020203" charset="-122"/>
                <a:ea typeface="微软雅黑 Light" panose="020B0502040204020203" charset="-122"/>
              </a:rPr>
              <a:t>位于每个</a:t>
            </a:r>
            <a:r>
              <a:rPr lang="en-US" altLang="zh-CN" sz="2400" spc="300" dirty="0">
                <a:solidFill>
                  <a:schemeClr val="tx1"/>
                </a:solidFill>
                <a:latin typeface="微软雅黑 Light" panose="020B0502040204020203" charset="-122"/>
                <a:ea typeface="微软雅黑 Light" panose="020B0502040204020203" charset="-122"/>
              </a:rPr>
              <a:t>SM</a:t>
            </a:r>
            <a:r>
              <a:rPr lang="zh-CN" altLang="en-US" sz="2400" spc="300" dirty="0">
                <a:solidFill>
                  <a:schemeClr val="tx1"/>
                </a:solidFill>
                <a:latin typeface="微软雅黑 Light" panose="020B0502040204020203" charset="-122"/>
                <a:ea typeface="微软雅黑 Light" panose="020B0502040204020203" charset="-122"/>
              </a:rPr>
              <a:t>中，访问速度仅次于寄存器，由一个</a:t>
            </a:r>
            <a:r>
              <a:rPr lang="zh-CN" altLang="en-US" sz="2400" spc="300" dirty="0">
                <a:solidFill>
                  <a:srgbClr val="FF0000"/>
                </a:solidFill>
                <a:latin typeface="微软雅黑 Light" panose="020B0502040204020203" charset="-122"/>
                <a:ea typeface="微软雅黑 Light" panose="020B0502040204020203" charset="-122"/>
              </a:rPr>
              <a:t>SM中的所有线程共享</a:t>
            </a:r>
            <a:r>
              <a:rPr lang="zh-CN" altLang="en-US" sz="2400" spc="300" dirty="0">
                <a:solidFill>
                  <a:schemeClr val="tx1"/>
                </a:solidFill>
                <a:latin typeface="微软雅黑 Light" panose="020B0502040204020203" charset="-122"/>
                <a:ea typeface="微软雅黑 Light" panose="020B0502040204020203" charset="-122"/>
              </a:rPr>
              <a:t>。共享内存主要存放频繁修改的变量，可以为局部多线程建立通信。；</a:t>
            </a:r>
          </a:p>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③</a:t>
            </a:r>
            <a:r>
              <a:rPr lang="zh-CN" altLang="en-US" sz="2400" spc="300" dirty="0">
                <a:solidFill>
                  <a:srgbClr val="FF0000"/>
                </a:solidFill>
                <a:latin typeface="微软雅黑 Light" panose="020B0502040204020203" charset="-122"/>
                <a:ea typeface="微软雅黑 Light" panose="020B0502040204020203" charset="-122"/>
              </a:rPr>
              <a:t>全局内存</a:t>
            </a:r>
            <a:r>
              <a:rPr lang="zh-CN" altLang="en-US" sz="2400" spc="300" dirty="0">
                <a:solidFill>
                  <a:schemeClr val="tx1"/>
                </a:solidFill>
                <a:latin typeface="微软雅黑 Light" panose="020B0502040204020203" charset="-122"/>
                <a:ea typeface="微软雅黑 Light" panose="020B0502040204020203" charset="-122"/>
              </a:rPr>
              <a:t>（GlobalMemory）位于</a:t>
            </a:r>
            <a:r>
              <a:rPr lang="zh-CN" altLang="en-US" sz="2400" spc="300" dirty="0">
                <a:solidFill>
                  <a:srgbClr val="FF0000"/>
                </a:solidFill>
                <a:latin typeface="微软雅黑 Light" panose="020B0502040204020203" charset="-122"/>
                <a:ea typeface="微软雅黑 Light" panose="020B0502040204020203" charset="-122"/>
              </a:rPr>
              <a:t>GPU片外</a:t>
            </a:r>
            <a:r>
              <a:rPr lang="zh-CN" altLang="en-US" sz="2400" spc="300" dirty="0">
                <a:solidFill>
                  <a:schemeClr val="tx1"/>
                </a:solidFill>
                <a:latin typeface="微软雅黑 Light" panose="020B0502040204020203" charset="-122"/>
                <a:ea typeface="微软雅黑 Light" panose="020B0502040204020203" charset="-122"/>
              </a:rPr>
              <a:t>存储体，即显存。全局内存容量最大，但访问延迟高、速度较慢。所有GPU需要处理的数据都必须先传入全局内存，最后在程序执行完毕后从全局内存传给主机的内存。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dirty="0"/>
              <a:t>2.12 CUDA</a:t>
            </a:r>
          </a:p>
        </p:txBody>
      </p:sp>
      <p:sp>
        <p:nvSpPr>
          <p:cNvPr id="3" name="文本框 2"/>
          <p:cNvSpPr txBox="1"/>
          <p:nvPr/>
        </p:nvSpPr>
        <p:spPr>
          <a:xfrm>
            <a:off x="4280535" y="2459612"/>
            <a:ext cx="3759200" cy="521970"/>
          </a:xfrm>
          <a:prstGeom prst="rect">
            <a:avLst/>
          </a:prstGeom>
          <a:noFill/>
        </p:spPr>
        <p:txBody>
          <a:bodyPr wrap="square" rtlCol="0">
            <a:spAutoFit/>
          </a:bodyPr>
          <a:lstStyle/>
          <a:p>
            <a:pPr algn="ctr"/>
            <a:endParaRPr lang="zh-CN" altLang="en-US" sz="2800" b="1"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2.12.1 CUDA</a:t>
            </a:r>
            <a:r>
              <a:rPr lang="zh-CN" altLang="en-US" dirty="0"/>
              <a:t>简介</a:t>
            </a:r>
          </a:p>
        </p:txBody>
      </p:sp>
      <p:sp>
        <p:nvSpPr>
          <p:cNvPr id="4" name="文本框 3"/>
          <p:cNvSpPr txBox="1"/>
          <p:nvPr/>
        </p:nvSpPr>
        <p:spPr>
          <a:xfrm>
            <a:off x="520065" y="976122"/>
            <a:ext cx="11535410" cy="5909310"/>
          </a:xfrm>
          <a:prstGeom prst="rect">
            <a:avLst/>
          </a:prstGeom>
          <a:noFill/>
        </p:spPr>
        <p:txBody>
          <a:bodyPr wrap="square" rtlCol="0">
            <a:spAutoFit/>
          </a:bodyPr>
          <a:lstStyle/>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 基于</a:t>
            </a:r>
            <a:r>
              <a:rPr lang="zh-CN" altLang="en-US" sz="2400" spc="300" dirty="0">
                <a:solidFill>
                  <a:schemeClr val="tx1"/>
                </a:solidFill>
                <a:latin typeface="微软雅黑 Light" panose="020B0502040204020203" charset="-122"/>
                <a:ea typeface="微软雅黑 Light" panose="020B0502040204020203" charset="-122"/>
              </a:rPr>
              <a:t>C语言，定义了“</a:t>
            </a:r>
            <a:r>
              <a:rPr lang="zh-CN" altLang="en-US" sz="2400" spc="300" dirty="0">
                <a:solidFill>
                  <a:srgbClr val="FF0000"/>
                </a:solidFill>
                <a:latin typeface="微软雅黑 Light" panose="020B0502040204020203" charset="-122"/>
                <a:ea typeface="微软雅黑 Light" panose="020B0502040204020203" charset="-122"/>
              </a:rPr>
              <a:t>host-device</a:t>
            </a:r>
            <a:r>
              <a:rPr lang="zh-CN" altLang="en-US" sz="2400" spc="300" dirty="0">
                <a:solidFill>
                  <a:schemeClr val="tx1"/>
                </a:solidFill>
                <a:latin typeface="微软雅黑 Light" panose="020B0502040204020203" charset="-122"/>
                <a:ea typeface="微软雅黑 Light" panose="020B0502040204020203" charset="-122"/>
              </a:rPr>
              <a:t>”（主机-设备）的GPU编程模式。CUDA编程</a:t>
            </a:r>
            <a:r>
              <a:rPr lang="zh-CN" altLang="en-US" sz="2400" spc="300" dirty="0">
                <a:solidFill>
                  <a:srgbClr val="FF0000"/>
                </a:solidFill>
                <a:latin typeface="微软雅黑 Light" panose="020B0502040204020203" charset="-122"/>
                <a:ea typeface="微软雅黑 Light" panose="020B0502040204020203" charset="-122"/>
              </a:rPr>
              <a:t>基于SIMD编程</a:t>
            </a:r>
            <a:r>
              <a:rPr lang="zh-CN" altLang="en-US" sz="2400" spc="300" dirty="0" smtClean="0">
                <a:solidFill>
                  <a:srgbClr val="FF0000"/>
                </a:solidFill>
                <a:latin typeface="微软雅黑 Light" panose="020B0502040204020203" charset="-122"/>
                <a:ea typeface="微软雅黑 Light" panose="020B0502040204020203" charset="-122"/>
              </a:rPr>
              <a:t>模型</a:t>
            </a:r>
            <a:endParaRPr lang="en-US" altLang="zh-CN" sz="2400" spc="300" dirty="0" smtClean="0">
              <a:solidFill>
                <a:srgbClr val="FF0000"/>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Wingdings" panose="05000000000000000000" pitchFamily="2" charset="2"/>
              <a:buChar char="Ø"/>
            </a:pPr>
            <a:r>
              <a:rPr lang="zh-CN" altLang="en-US" sz="2400" spc="300" dirty="0" smtClean="0">
                <a:solidFill>
                  <a:schemeClr val="tx1"/>
                </a:solidFill>
                <a:latin typeface="微软雅黑 Light" panose="020B0502040204020203" charset="-122"/>
                <a:ea typeface="微软雅黑 Light" panose="020B0502040204020203" charset="-122"/>
              </a:rPr>
              <a:t>GPU</a:t>
            </a:r>
            <a:r>
              <a:rPr lang="zh-CN" altLang="en-US" sz="2400" spc="300" dirty="0">
                <a:solidFill>
                  <a:schemeClr val="tx1"/>
                </a:solidFill>
                <a:latin typeface="微软雅黑 Light" panose="020B0502040204020203" charset="-122"/>
                <a:ea typeface="微软雅黑 Light" panose="020B0502040204020203" charset="-122"/>
              </a:rPr>
              <a:t>上执行的</a:t>
            </a:r>
            <a:r>
              <a:rPr lang="zh-CN" altLang="en-US" sz="2400" spc="300" dirty="0" smtClean="0">
                <a:solidFill>
                  <a:schemeClr val="tx1"/>
                </a:solidFill>
                <a:latin typeface="微软雅黑 Light" panose="020B0502040204020203" charset="-122"/>
                <a:ea typeface="微软雅黑 Light" panose="020B0502040204020203" charset="-122"/>
              </a:rPr>
              <a:t>代码称为</a:t>
            </a:r>
            <a:r>
              <a:rPr lang="zh-CN" altLang="en-US" sz="2400" spc="300" dirty="0">
                <a:solidFill>
                  <a:srgbClr val="FF0000"/>
                </a:solidFill>
                <a:latin typeface="微软雅黑 Light" panose="020B0502040204020203" charset="-122"/>
                <a:ea typeface="微软雅黑 Light" panose="020B0502040204020203" charset="-122"/>
              </a:rPr>
              <a:t>核函数</a:t>
            </a:r>
            <a:r>
              <a:rPr lang="zh-CN" altLang="en-US" sz="2400" spc="300" dirty="0">
                <a:solidFill>
                  <a:schemeClr val="tx1"/>
                </a:solidFill>
                <a:latin typeface="微软雅黑 Light" panose="020B0502040204020203" charset="-122"/>
                <a:ea typeface="微软雅黑 Light" panose="020B0502040204020203" charset="-122"/>
              </a:rPr>
              <a:t>（kernel</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Wingdings" panose="05000000000000000000" pitchFamily="2" charset="2"/>
              <a:buChar char="Ø"/>
            </a:pPr>
            <a:r>
              <a:rPr lang="zh-CN" altLang="en-US" sz="2400" spc="300" dirty="0" smtClean="0">
                <a:solidFill>
                  <a:schemeClr val="tx1"/>
                </a:solidFill>
                <a:latin typeface="微软雅黑 Light" panose="020B0502040204020203" charset="-122"/>
                <a:ea typeface="微软雅黑 Light" panose="020B0502040204020203" charset="-122"/>
              </a:rPr>
              <a:t>执行</a:t>
            </a:r>
            <a:r>
              <a:rPr lang="zh-CN" altLang="en-US" sz="2400" spc="300" dirty="0">
                <a:solidFill>
                  <a:schemeClr val="tx1"/>
                </a:solidFill>
                <a:latin typeface="微软雅黑 Light" panose="020B0502040204020203" charset="-122"/>
                <a:ea typeface="微软雅黑 Light" panose="020B0502040204020203" charset="-122"/>
              </a:rPr>
              <a:t>核函数之前，用户需要</a:t>
            </a:r>
            <a:r>
              <a:rPr lang="zh-CN" altLang="en-US" sz="2400" spc="300" dirty="0">
                <a:solidFill>
                  <a:srgbClr val="FF0000"/>
                </a:solidFill>
                <a:latin typeface="微软雅黑 Light" panose="020B0502040204020203" charset="-122"/>
                <a:ea typeface="微软雅黑 Light" panose="020B0502040204020203" charset="-122"/>
              </a:rPr>
              <a:t>（手动）</a:t>
            </a:r>
            <a:r>
              <a:rPr lang="zh-CN" altLang="en-US" sz="2400" spc="300" dirty="0">
                <a:solidFill>
                  <a:schemeClr val="tx1"/>
                </a:solidFill>
                <a:latin typeface="微软雅黑 Light" panose="020B0502040204020203" charset="-122"/>
                <a:ea typeface="微软雅黑 Light" panose="020B0502040204020203" charset="-122"/>
              </a:rPr>
              <a:t>将数据通过PCI-E通道</a:t>
            </a:r>
            <a:r>
              <a:rPr lang="zh-CN" altLang="en-US" sz="2400" spc="300" dirty="0">
                <a:solidFill>
                  <a:srgbClr val="FF0000"/>
                </a:solidFill>
                <a:latin typeface="微软雅黑 Light" panose="020B0502040204020203" charset="-122"/>
                <a:ea typeface="微软雅黑 Light" panose="020B0502040204020203" charset="-122"/>
              </a:rPr>
              <a:t>由内存复制到显存</a:t>
            </a:r>
            <a:r>
              <a:rPr lang="zh-CN" altLang="en-US" sz="2400" spc="300" dirty="0" smtClean="0">
                <a:solidFill>
                  <a:schemeClr val="tx1"/>
                </a:solidFill>
                <a:latin typeface="微软雅黑 Light" panose="020B0502040204020203" charset="-122"/>
                <a:ea typeface="微软雅黑 Light" panose="020B0502040204020203" charset="-122"/>
              </a:rPr>
              <a:t>中</a:t>
            </a:r>
            <a:endParaRPr lang="en-US" altLang="zh-CN" sz="2400" spc="300" dirty="0" smtClean="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Wingdings" panose="05000000000000000000" pitchFamily="2" charset="2"/>
              <a:buChar char="Ø"/>
            </a:pPr>
            <a:r>
              <a:rPr lang="zh-CN" altLang="en-US" sz="2400" spc="300" dirty="0" smtClean="0">
                <a:solidFill>
                  <a:schemeClr val="tx1"/>
                </a:solidFill>
                <a:latin typeface="微软雅黑 Light" panose="020B0502040204020203" charset="-122"/>
                <a:ea typeface="微软雅黑 Light" panose="020B0502040204020203" charset="-122"/>
              </a:rPr>
              <a:t>核函数</a:t>
            </a:r>
            <a:r>
              <a:rPr lang="zh-CN" altLang="en-US" sz="2400" spc="300" dirty="0">
                <a:solidFill>
                  <a:schemeClr val="tx1"/>
                </a:solidFill>
                <a:latin typeface="微软雅黑 Light" panose="020B0502040204020203" charset="-122"/>
                <a:ea typeface="微软雅黑 Light" panose="020B0502040204020203" charset="-122"/>
              </a:rPr>
              <a:t>执行完毕后，用户再将运算后的数据</a:t>
            </a:r>
            <a:r>
              <a:rPr lang="zh-CN" altLang="en-US" sz="2400" spc="300" dirty="0">
                <a:solidFill>
                  <a:srgbClr val="FF0000"/>
                </a:solidFill>
                <a:latin typeface="微软雅黑 Light" panose="020B0502040204020203" charset="-122"/>
                <a:ea typeface="微软雅黑 Light" panose="020B0502040204020203" charset="-122"/>
              </a:rPr>
              <a:t>由显存复制回主机的内存</a:t>
            </a:r>
            <a:r>
              <a:rPr lang="zh-CN" altLang="en-US" sz="2400" spc="300" dirty="0">
                <a:solidFill>
                  <a:schemeClr val="tx1"/>
                </a:solidFill>
                <a:latin typeface="微软雅黑 Light" panose="020B0502040204020203" charset="-122"/>
                <a:ea typeface="微软雅黑 Light" panose="020B0502040204020203" charset="-122"/>
              </a:rPr>
              <a:t>中</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fontAlgn="auto">
              <a:spcBef>
                <a:spcPts val="600"/>
              </a:spcBef>
              <a:spcAft>
                <a:spcPts val="600"/>
              </a:spcAft>
            </a:pPr>
            <a:r>
              <a:rPr lang="en-US" altLang="zh-CN" sz="2400" spc="300" dirty="0">
                <a:latin typeface="微软雅黑 Light" panose="020B0502040204020203" charset="-122"/>
                <a:ea typeface="微软雅黑 Light" panose="020B0502040204020203" charset="-122"/>
              </a:rPr>
              <a:t> </a:t>
            </a:r>
            <a:r>
              <a:rPr lang="en-US" altLang="zh-CN" sz="2400" spc="300" dirty="0" smtClean="0">
                <a:latin typeface="微软雅黑 Light" panose="020B0502040204020203" charset="-122"/>
                <a:ea typeface="微软雅黑 Light" panose="020B0502040204020203" charset="-122"/>
              </a:rPr>
              <a:t>    </a:t>
            </a:r>
            <a:r>
              <a:rPr lang="zh-CN" altLang="en-US" sz="2400" spc="300" dirty="0" smtClean="0">
                <a:solidFill>
                  <a:schemeClr val="tx1"/>
                </a:solidFill>
                <a:latin typeface="微软雅黑 Light" panose="020B0502040204020203" charset="-122"/>
                <a:ea typeface="微软雅黑 Light" panose="020B0502040204020203" charset="-122"/>
              </a:rPr>
              <a:t>CUDA</a:t>
            </a:r>
            <a:r>
              <a:rPr lang="zh-CN" altLang="en-US" sz="2400" spc="300" dirty="0">
                <a:solidFill>
                  <a:schemeClr val="tx1"/>
                </a:solidFill>
                <a:latin typeface="微软雅黑 Light" panose="020B0502040204020203" charset="-122"/>
                <a:ea typeface="微软雅黑 Light" panose="020B0502040204020203" charset="-122"/>
              </a:rPr>
              <a:t>程序的一般执行流程为：</a:t>
            </a:r>
          </a:p>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①调用cudaMalloc()函数，在显存中</a:t>
            </a:r>
            <a:r>
              <a:rPr lang="zh-CN" altLang="en-US" sz="2400" spc="300" dirty="0" smtClean="0">
                <a:latin typeface="微软雅黑 Light" panose="020B0502040204020203" charset="-122"/>
                <a:ea typeface="微软雅黑 Light" panose="020B0502040204020203" charset="-122"/>
              </a:rPr>
              <a:t>开辟数据存储空间</a:t>
            </a:r>
            <a:r>
              <a:rPr lang="zh-CN" altLang="en-US" sz="2400" spc="300" dirty="0" smtClean="0">
                <a:solidFill>
                  <a:schemeClr val="tx1"/>
                </a:solidFill>
                <a:latin typeface="微软雅黑 Light" panose="020B0502040204020203" charset="-122"/>
                <a:ea typeface="微软雅黑 Light" panose="020B0502040204020203" charset="-122"/>
              </a:rPr>
              <a:t>；</a:t>
            </a: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②调用cudaMemcpy()函数，将数据由主机内存复制到GPU显</a:t>
            </a:r>
            <a:r>
              <a:rPr lang="zh-CN" altLang="en-US" sz="2400" spc="300" dirty="0" smtClean="0">
                <a:solidFill>
                  <a:schemeClr val="tx1"/>
                </a:solidFill>
                <a:latin typeface="微软雅黑 Light" panose="020B0502040204020203" charset="-122"/>
                <a:ea typeface="微软雅黑 Light" panose="020B0502040204020203" charset="-122"/>
              </a:rPr>
              <a:t>存；</a:t>
            </a: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③启动kernel函数进行相关高并行度计算；</a:t>
            </a:r>
          </a:p>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④调用cudaMemcpy()函数，将数据由显存取回内存中；</a:t>
            </a:r>
          </a:p>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⑤调用cudaFree()函数，释放显存占用空间</a:t>
            </a:r>
            <a:r>
              <a:rPr lang="zh-CN" altLang="en-US" sz="2400" spc="300" dirty="0" smtClean="0">
                <a:solidFill>
                  <a:schemeClr val="tx1"/>
                </a:solidFill>
                <a:latin typeface="微软雅黑 Light" panose="020B0502040204020203" charset="-122"/>
                <a:ea typeface="微软雅黑 Light" panose="020B0502040204020203" charset="-122"/>
              </a:rPr>
              <a:t>。</a:t>
            </a:r>
            <a:endParaRPr lang="zh-CN" altLang="en-US" sz="2400" spc="300" dirty="0">
              <a:solidFill>
                <a:schemeClr val="tx1"/>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457200" y="431800"/>
            <a:ext cx="9840913" cy="6002338"/>
          </a:xfrm>
          <a:solidFill>
            <a:schemeClr val="bg1"/>
          </a:solidFill>
        </p:spPr>
        <p:txBody>
          <a:bodyPr/>
          <a:lstStyle/>
          <a:p>
            <a:pPr eaLnBrk="1" hangingPunct="1">
              <a:lnSpc>
                <a:spcPct val="90000"/>
              </a:lnSpc>
            </a:pPr>
            <a:r>
              <a:rPr lang="zh-CN" altLang="en-US" dirty="0" smtClean="0"/>
              <a:t> 确定</a:t>
            </a:r>
            <a:r>
              <a:rPr lang="zh-CN" altLang="en-US" dirty="0"/>
              <a:t>数据表示是计算机系统设计人员要解决的难题之一。</a:t>
            </a:r>
          </a:p>
          <a:p>
            <a:pPr eaLnBrk="1" hangingPunct="1">
              <a:lnSpc>
                <a:spcPct val="90000"/>
              </a:lnSpc>
            </a:pPr>
            <a:r>
              <a:rPr lang="zh-CN" altLang="en-US" dirty="0" smtClean="0"/>
              <a:t> 从</a:t>
            </a:r>
            <a:r>
              <a:rPr lang="zh-CN" altLang="en-US" dirty="0"/>
              <a:t>原理上讲，计算机系统结构只要有了最简单的数据表示，就能够用软件实现其他各种数据类型</a:t>
            </a:r>
          </a:p>
          <a:p>
            <a:pPr eaLnBrk="1" hangingPunct="1">
              <a:lnSpc>
                <a:spcPct val="90000"/>
              </a:lnSpc>
            </a:pPr>
            <a:r>
              <a:rPr lang="zh-CN" altLang="en-US" dirty="0" smtClean="0">
                <a:solidFill>
                  <a:srgbClr val="A50021"/>
                </a:solidFill>
              </a:rPr>
              <a:t> 确定</a:t>
            </a:r>
            <a:r>
              <a:rPr lang="zh-CN" altLang="en-US" dirty="0">
                <a:solidFill>
                  <a:srgbClr val="A50021"/>
                </a:solidFill>
              </a:rPr>
              <a:t>数据表示的原则</a:t>
            </a:r>
          </a:p>
          <a:p>
            <a:pPr lvl="1" eaLnBrk="1" hangingPunct="1">
              <a:lnSpc>
                <a:spcPct val="90000"/>
              </a:lnSpc>
              <a:buClr>
                <a:srgbClr val="A50021"/>
              </a:buClr>
              <a:buFont typeface="Wingdings" panose="05000000000000000000" pitchFamily="2" charset="2"/>
              <a:buChar char="Ø"/>
            </a:pPr>
            <a:r>
              <a:rPr lang="zh-CN" altLang="en-US" dirty="0">
                <a:solidFill>
                  <a:schemeClr val="tx2"/>
                </a:solidFill>
              </a:rPr>
              <a:t>缩短程序的运行时间</a:t>
            </a:r>
          </a:p>
          <a:p>
            <a:pPr lvl="1" eaLnBrk="1" hangingPunct="1">
              <a:lnSpc>
                <a:spcPct val="90000"/>
              </a:lnSpc>
              <a:buClr>
                <a:srgbClr val="A50021"/>
              </a:buClr>
              <a:buFont typeface="Wingdings" panose="05000000000000000000" pitchFamily="2" charset="2"/>
              <a:buChar char="Ø"/>
            </a:pPr>
            <a:r>
              <a:rPr lang="zh-CN" altLang="en-US" dirty="0">
                <a:solidFill>
                  <a:schemeClr val="tx2"/>
                </a:solidFill>
              </a:rPr>
              <a:t>减少</a:t>
            </a:r>
            <a:r>
              <a:rPr lang="en-US" altLang="zh-CN" dirty="0">
                <a:solidFill>
                  <a:schemeClr val="tx2"/>
                </a:solidFill>
              </a:rPr>
              <a:t>CPU</a:t>
            </a:r>
            <a:r>
              <a:rPr lang="zh-CN" altLang="en-US" dirty="0">
                <a:solidFill>
                  <a:schemeClr val="tx2"/>
                </a:solidFill>
              </a:rPr>
              <a:t>与主存储器之间的通信量</a:t>
            </a:r>
          </a:p>
          <a:p>
            <a:pPr lvl="1" eaLnBrk="1" hangingPunct="1">
              <a:lnSpc>
                <a:spcPct val="90000"/>
              </a:lnSpc>
              <a:buClr>
                <a:srgbClr val="A50021"/>
              </a:buClr>
              <a:buFont typeface="Wingdings" panose="05000000000000000000" pitchFamily="2" charset="2"/>
              <a:buChar char="Ø"/>
            </a:pPr>
            <a:r>
              <a:rPr lang="zh-CN" altLang="en-US" dirty="0">
                <a:solidFill>
                  <a:schemeClr val="tx2"/>
                </a:solidFill>
              </a:rPr>
              <a:t>数据表示的通用性和利用率</a:t>
            </a:r>
          </a:p>
          <a:p>
            <a:pPr eaLnBrk="1" hangingPunct="1">
              <a:lnSpc>
                <a:spcPct val="90000"/>
              </a:lnSpc>
            </a:pPr>
            <a:r>
              <a:rPr lang="zh-CN" altLang="en-US" dirty="0" smtClean="0"/>
              <a:t> 数据</a:t>
            </a:r>
            <a:r>
              <a:rPr lang="zh-CN" altLang="en-US" dirty="0"/>
              <a:t>表示在不断发展</a:t>
            </a:r>
          </a:p>
          <a:p>
            <a:pPr lvl="1" eaLnBrk="1" hangingPunct="1">
              <a:lnSpc>
                <a:spcPct val="90000"/>
              </a:lnSpc>
              <a:buClr>
                <a:srgbClr val="A50021"/>
              </a:buClr>
              <a:buFont typeface="Wingdings" panose="05000000000000000000" pitchFamily="2" charset="2"/>
              <a:buChar char="Ø"/>
            </a:pPr>
            <a:r>
              <a:rPr lang="zh-CN" altLang="en-US" dirty="0" smtClean="0"/>
              <a:t> 例如</a:t>
            </a:r>
            <a:r>
              <a:rPr lang="zh-CN" altLang="en-US" dirty="0"/>
              <a:t>：矩阵、树、图、表等已经开始用于数据表示中</a:t>
            </a:r>
          </a:p>
          <a:p>
            <a:pPr eaLnBrk="1" hangingPunct="1">
              <a:lnSpc>
                <a:spcPct val="90000"/>
              </a:lnSpc>
            </a:pPr>
            <a:r>
              <a:rPr lang="zh-CN" altLang="en-US" dirty="0" smtClean="0"/>
              <a:t> 将</a:t>
            </a:r>
            <a:r>
              <a:rPr lang="zh-CN" altLang="en-US" dirty="0"/>
              <a:t>复杂的数据类型用数据表示实现，系统的硬件成本较高</a:t>
            </a:r>
          </a:p>
        </p:txBody>
      </p:sp>
    </p:spTree>
    <p:extLst>
      <p:ext uri="{BB962C8B-B14F-4D97-AF65-F5344CB8AC3E}">
        <p14:creationId xmlns:p14="http://schemas.microsoft.com/office/powerpoint/2010/main" val="1285013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2.12.2 </a:t>
            </a:r>
            <a:r>
              <a:rPr lang="zh-CN" altLang="en-US" dirty="0"/>
              <a:t>线程管理</a:t>
            </a:r>
          </a:p>
        </p:txBody>
      </p:sp>
      <p:sp>
        <p:nvSpPr>
          <p:cNvPr id="4" name="文本框 3"/>
          <p:cNvSpPr txBox="1"/>
          <p:nvPr/>
        </p:nvSpPr>
        <p:spPr>
          <a:xfrm>
            <a:off x="453390" y="1211580"/>
            <a:ext cx="11406378" cy="5262979"/>
          </a:xfrm>
          <a:prstGeom prst="rect">
            <a:avLst/>
          </a:prstGeom>
          <a:noFill/>
        </p:spPr>
        <p:txBody>
          <a:bodyPr wrap="square" rtlCol="0">
            <a:spAutoFit/>
          </a:bodyPr>
          <a:lstStyle/>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CUDA</a:t>
            </a:r>
            <a:r>
              <a:rPr lang="zh-CN" altLang="en-US" sz="2400" spc="300" dirty="0" smtClean="0">
                <a:solidFill>
                  <a:schemeClr val="tx1"/>
                </a:solidFill>
                <a:latin typeface="微软雅黑 Light" panose="020B0502040204020203" charset="-122"/>
                <a:ea typeface="微软雅黑 Light" panose="020B0502040204020203" charset="-122"/>
              </a:rPr>
              <a:t>线程的组织，分为</a:t>
            </a:r>
            <a:r>
              <a:rPr lang="zh-CN" altLang="en-US" sz="2400" b="1" spc="300" dirty="0">
                <a:solidFill>
                  <a:srgbClr val="FF0000"/>
                </a:solidFill>
                <a:latin typeface="微软雅黑 Light" panose="020B0502040204020203" charset="-122"/>
                <a:ea typeface="微软雅黑 Light" panose="020B0502040204020203" charset="-122"/>
              </a:rPr>
              <a:t>线程、线程块和网格</a:t>
            </a:r>
            <a:r>
              <a:rPr lang="zh-CN" altLang="en-US" sz="2400" spc="300" dirty="0">
                <a:solidFill>
                  <a:schemeClr val="tx1"/>
                </a:solidFill>
                <a:latin typeface="微软雅黑 Light" panose="020B0502040204020203" charset="-122"/>
                <a:ea typeface="微软雅黑 Light" panose="020B0502040204020203" charset="-122"/>
              </a:rPr>
              <a:t>三个层次：</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①</a:t>
            </a:r>
            <a:r>
              <a:rPr lang="en-US" altLang="zh-CN" sz="2400" spc="300" dirty="0">
                <a:solidFill>
                  <a:schemeClr val="tx1"/>
                </a:solidFill>
                <a:latin typeface="微软雅黑 Light" panose="020B0502040204020203" charset="-122"/>
                <a:ea typeface="微软雅黑 Light" panose="020B0502040204020203" charset="-122"/>
              </a:rPr>
              <a:t> </a:t>
            </a:r>
            <a:r>
              <a:rPr lang="en-US" altLang="zh-CN" sz="2400" spc="300" dirty="0">
                <a:solidFill>
                  <a:srgbClr val="FF0000"/>
                </a:solidFill>
                <a:latin typeface="微软雅黑 Light" panose="020B0502040204020203" charset="-122"/>
                <a:ea typeface="微软雅黑 Light" panose="020B0502040204020203" charset="-122"/>
              </a:rPr>
              <a:t>线程</a:t>
            </a:r>
            <a:r>
              <a:rPr lang="en-US" altLang="zh-CN" sz="2400" spc="300" dirty="0">
                <a:solidFill>
                  <a:schemeClr val="tx1"/>
                </a:solidFill>
                <a:latin typeface="微软雅黑 Light" panose="020B0502040204020203" charset="-122"/>
                <a:ea typeface="微软雅黑 Light" panose="020B0502040204020203" charset="-122"/>
              </a:rPr>
              <a:t>（Thread）是CUDA程序的基本执行单元，</a:t>
            </a:r>
            <a:r>
              <a:rPr lang="en-US" altLang="zh-CN" sz="2400" spc="300" dirty="0" smtClean="0">
                <a:solidFill>
                  <a:schemeClr val="tx1"/>
                </a:solidFill>
                <a:latin typeface="微软雅黑 Light" panose="020B0502040204020203" charset="-122"/>
                <a:ea typeface="微软雅黑 Light" panose="020B0502040204020203" charset="-122"/>
              </a:rPr>
              <a:t>每个线程内的指令都会顺序执行</a:t>
            </a:r>
            <a:r>
              <a:rPr lang="en-US" altLang="zh-CN" sz="2400" spc="300" dirty="0">
                <a:solidFill>
                  <a:schemeClr val="tx1"/>
                </a:solidFill>
                <a:latin typeface="微软雅黑 Light" panose="020B0502040204020203" charset="-122"/>
                <a:ea typeface="微软雅黑 Light" panose="020B0502040204020203" charset="-122"/>
              </a:rPr>
              <a:t>。遵循SIMD编程模型，所有的线程都会执行</a:t>
            </a:r>
            <a:r>
              <a:rPr lang="en-US" altLang="zh-CN" sz="2400" spc="300" dirty="0">
                <a:solidFill>
                  <a:srgbClr val="FF0000"/>
                </a:solidFill>
                <a:latin typeface="微软雅黑 Light" panose="020B0502040204020203" charset="-122"/>
                <a:ea typeface="微软雅黑 Light" panose="020B0502040204020203" charset="-122"/>
              </a:rPr>
              <a:t>相同的代码或相同代码的不同分支</a:t>
            </a:r>
            <a:r>
              <a:rPr lang="zh-CN" altLang="en-US" sz="2400" spc="300" dirty="0">
                <a:solidFill>
                  <a:schemeClr val="tx1"/>
                </a:solidFill>
                <a:latin typeface="微软雅黑 Light" panose="020B0502040204020203" charset="-122"/>
                <a:ea typeface="微软雅黑 Light" panose="020B0502040204020203" charset="-122"/>
              </a:rPr>
              <a:t>。理论上，所有的线程都是并行执行的，没有先后之分。</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②</a:t>
            </a:r>
            <a:r>
              <a:rPr lang="zh-CN" altLang="en-US" sz="2400" spc="300" dirty="0">
                <a:solidFill>
                  <a:srgbClr val="FF0000"/>
                </a:solidFill>
                <a:latin typeface="微软雅黑 Light" panose="020B0502040204020203" charset="-122"/>
                <a:ea typeface="微软雅黑 Light" panose="020B0502040204020203" charset="-122"/>
              </a:rPr>
              <a:t>线程块</a:t>
            </a:r>
            <a:r>
              <a:rPr lang="zh-CN" altLang="en-US" sz="2400" spc="300" dirty="0">
                <a:solidFill>
                  <a:schemeClr val="tx1"/>
                </a:solidFill>
                <a:latin typeface="微软雅黑 Light" panose="020B0502040204020203" charset="-122"/>
                <a:ea typeface="微软雅黑 Light" panose="020B0502040204020203" charset="-122"/>
              </a:rPr>
              <a:t>（Block）是由一组线程组成的。每个线程块内部的线程之间可以进行</a:t>
            </a:r>
            <a:r>
              <a:rPr lang="zh-CN" altLang="en-US" sz="2400" spc="300" dirty="0">
                <a:solidFill>
                  <a:srgbClr val="FF0000"/>
                </a:solidFill>
                <a:latin typeface="微软雅黑 Light" panose="020B0502040204020203" charset="-122"/>
                <a:ea typeface="微软雅黑 Light" panose="020B0502040204020203" charset="-122"/>
              </a:rPr>
              <a:t>协作</a:t>
            </a:r>
            <a:r>
              <a:rPr lang="zh-CN" altLang="en-US" sz="2400" spc="300" dirty="0">
                <a:solidFill>
                  <a:schemeClr val="tx1"/>
                </a:solidFill>
                <a:latin typeface="微软雅黑 Light" panose="020B0502040204020203" charset="-122"/>
                <a:ea typeface="微软雅黑 Light" panose="020B0502040204020203" charset="-122"/>
              </a:rPr>
              <a:t>，有可以共同访问的</a:t>
            </a:r>
            <a:r>
              <a:rPr lang="zh-CN" altLang="en-US" sz="2400" spc="300" dirty="0">
                <a:solidFill>
                  <a:srgbClr val="FF0000"/>
                </a:solidFill>
                <a:latin typeface="微软雅黑 Light" panose="020B0502040204020203" charset="-122"/>
                <a:ea typeface="微软雅黑 Light" panose="020B0502040204020203" charset="-122"/>
              </a:rPr>
              <a:t>共享内存</a:t>
            </a:r>
            <a:r>
              <a:rPr lang="zh-CN" altLang="en-US" sz="2400" spc="300" dirty="0">
                <a:solidFill>
                  <a:schemeClr val="tx1"/>
                </a:solidFill>
                <a:latin typeface="微软雅黑 Light" panose="020B0502040204020203" charset="-122"/>
                <a:ea typeface="微软雅黑 Light" panose="020B0502040204020203" charset="-122"/>
              </a:rPr>
              <a:t>。在CUDA程序执行时，每个线程块会在GPU上的</a:t>
            </a:r>
            <a:r>
              <a:rPr lang="zh-CN" altLang="en-US" sz="2400" spc="300" dirty="0">
                <a:solidFill>
                  <a:srgbClr val="FF0000"/>
                </a:solidFill>
                <a:latin typeface="微软雅黑 Light" panose="020B0502040204020203" charset="-122"/>
                <a:ea typeface="微软雅黑 Light" panose="020B0502040204020203" charset="-122"/>
              </a:rPr>
              <a:t>同一个流多处理器</a:t>
            </a:r>
            <a:r>
              <a:rPr lang="zh-CN" altLang="en-US" sz="2400" spc="300" dirty="0">
                <a:solidFill>
                  <a:schemeClr val="tx1"/>
                </a:solidFill>
                <a:latin typeface="微软雅黑 Light" panose="020B0502040204020203" charset="-122"/>
                <a:ea typeface="微软雅黑 Light" panose="020B0502040204020203" charset="-122"/>
              </a:rPr>
              <a:t>（SM）中执行，而每个线程块内的线程又会</a:t>
            </a:r>
            <a:r>
              <a:rPr lang="zh-CN" altLang="en-US" sz="2400" spc="300" dirty="0">
                <a:solidFill>
                  <a:srgbClr val="FF0000"/>
                </a:solidFill>
                <a:latin typeface="微软雅黑 Light" panose="020B0502040204020203" charset="-122"/>
                <a:ea typeface="微软雅黑 Light" panose="020B0502040204020203" charset="-122"/>
              </a:rPr>
              <a:t>以线程束（Warp）为单位，分组在SM中执行</a:t>
            </a:r>
            <a:r>
              <a:rPr lang="zh-CN" altLang="en-US" sz="2400" spc="300" dirty="0">
                <a:solidFill>
                  <a:schemeClr val="tx1"/>
                </a:solidFill>
                <a:latin typeface="微软雅黑 Light" panose="020B0502040204020203" charset="-122"/>
                <a:ea typeface="微软雅黑 Light" panose="020B0502040204020203" charset="-122"/>
              </a:rPr>
              <a:t>，线程束是GPU在执行时调度的最小线程单位。线程束的大小是固定的，一般为32。</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③</a:t>
            </a:r>
            <a:r>
              <a:rPr lang="zh-CN" altLang="en-US" sz="2400" spc="300" dirty="0">
                <a:solidFill>
                  <a:srgbClr val="FF0000"/>
                </a:solidFill>
                <a:latin typeface="微软雅黑 Light" panose="020B0502040204020203" charset="-122"/>
                <a:ea typeface="微软雅黑 Light" panose="020B0502040204020203" charset="-122"/>
              </a:rPr>
              <a:t>网格</a:t>
            </a:r>
            <a:r>
              <a:rPr lang="zh-CN" altLang="en-US" sz="2400" spc="300" dirty="0">
                <a:solidFill>
                  <a:schemeClr val="tx1"/>
                </a:solidFill>
                <a:latin typeface="微软雅黑 Light" panose="020B0502040204020203" charset="-122"/>
                <a:ea typeface="微软雅黑 Light" panose="020B0502040204020203" charset="-122"/>
              </a:rPr>
              <a:t>（Grid）是一组线程块的集合。网格里的线程块会被调度到GPU的多个SM上去执行。</a:t>
            </a:r>
            <a:r>
              <a:rPr lang="zh-CN" altLang="en-US" sz="2400" spc="300" dirty="0">
                <a:solidFill>
                  <a:srgbClr val="FF0000"/>
                </a:solidFill>
                <a:latin typeface="微软雅黑 Light" panose="020B0502040204020203" charset="-122"/>
                <a:ea typeface="微软雅黑 Light" panose="020B0502040204020203" charset="-122"/>
              </a:rPr>
              <a:t>线程块之间并没有同步机制</a:t>
            </a:r>
            <a:r>
              <a:rPr lang="zh-CN" altLang="en-US" sz="2400" spc="300" dirty="0">
                <a:solidFill>
                  <a:schemeClr val="tx1"/>
                </a:solidFill>
                <a:latin typeface="微软雅黑 Light" panose="020B0502040204020203" charset="-122"/>
                <a:ea typeface="微软雅黑 Light" panose="020B0502040204020203" charset="-122"/>
              </a:rPr>
              <a:t>，线程块被执行的先后顺序是不确定的。</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p:txBody>
      </p:sp>
      <p:cxnSp>
        <p:nvCxnSpPr>
          <p:cNvPr id="6" name="直接连接符 5"/>
          <p:cNvCxnSpPr/>
          <p:nvPr/>
        </p:nvCxnSpPr>
        <p:spPr>
          <a:xfrm>
            <a:off x="395558" y="1195871"/>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500" fill="hold">
                                          <p:stCondLst>
                                            <p:cond delay="0"/>
                                          </p:stCondLst>
                                        </p:cTn>
                                        <p:tgtEl>
                                          <p:spTgt spid="4"/>
                                        </p:tgtEl>
                                        <p:attrNameLst>
                                          <p:attrName>style.visibility</p:attrName>
                                        </p:attrNameLst>
                                      </p:cBhvr>
                                      <p:to>
                                        <p:strVal val="visible"/>
                                      </p:to>
                                    </p:set>
                                    <p:animEffect transition="in" filter="wheel(1)">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363" y="177422"/>
            <a:ext cx="10363200" cy="1143000"/>
          </a:xfrm>
        </p:spPr>
        <p:txBody>
          <a:bodyPr/>
          <a:lstStyle/>
          <a:p>
            <a:r>
              <a:rPr lang="en-US" altLang="zh-CN" dirty="0" smtClean="0"/>
              <a:t>CUDA</a:t>
            </a:r>
            <a:r>
              <a:rPr lang="zh-CN" altLang="en-US" dirty="0" smtClean="0"/>
              <a:t>核函数</a:t>
            </a:r>
            <a:endParaRPr lang="zh-CN" altLang="en-US" dirty="0"/>
          </a:p>
        </p:txBody>
      </p:sp>
      <p:sp>
        <p:nvSpPr>
          <p:cNvPr id="3" name="内容占位符 2"/>
          <p:cNvSpPr>
            <a:spLocks noGrp="1"/>
          </p:cNvSpPr>
          <p:nvPr>
            <p:ph idx="1"/>
          </p:nvPr>
        </p:nvSpPr>
        <p:spPr>
          <a:xfrm>
            <a:off x="821899" y="1460404"/>
            <a:ext cx="10363200" cy="5158759"/>
          </a:xfrm>
        </p:spPr>
        <p:txBody>
          <a:bodyPr/>
          <a:lstStyle/>
          <a:p>
            <a:r>
              <a:rPr lang="zh-CN" altLang="en-US" dirty="0" smtClean="0"/>
              <a:t>核函数是</a:t>
            </a:r>
            <a:r>
              <a:rPr lang="en-US" altLang="zh-CN" dirty="0" smtClean="0"/>
              <a:t>GPU</a:t>
            </a:r>
            <a:r>
              <a:rPr lang="zh-CN" altLang="en-US" dirty="0" smtClean="0"/>
              <a:t>端运行的代码，规定</a:t>
            </a:r>
            <a:r>
              <a:rPr lang="en-US" altLang="zh-CN" dirty="0" smtClean="0"/>
              <a:t>GPU</a:t>
            </a:r>
            <a:r>
              <a:rPr lang="zh-CN" altLang="en-US" dirty="0" smtClean="0"/>
              <a:t>的各个线程访问哪些数据执行什么计算</a:t>
            </a:r>
            <a:endParaRPr lang="en-US" altLang="zh-CN" dirty="0" smtClean="0"/>
          </a:p>
          <a:p>
            <a:r>
              <a:rPr lang="zh-CN" altLang="en-US" dirty="0" smtClean="0"/>
              <a:t>编写核函数必须遵循的</a:t>
            </a:r>
            <a:r>
              <a:rPr lang="en-US" altLang="zh-CN" dirty="0" smtClean="0"/>
              <a:t>GUDA</a:t>
            </a:r>
            <a:r>
              <a:rPr lang="zh-CN" altLang="en-US" dirty="0" smtClean="0"/>
              <a:t>规范</a:t>
            </a:r>
            <a:endParaRPr lang="en-US" altLang="zh-CN" dirty="0" smtClean="0"/>
          </a:p>
          <a:p>
            <a:pPr lvl="1">
              <a:buClr>
                <a:srgbClr val="C00000"/>
              </a:buClr>
              <a:buFont typeface="Wingdings" panose="05000000000000000000" pitchFamily="2" charset="2"/>
              <a:buChar char="Ø"/>
            </a:pPr>
            <a:r>
              <a:rPr lang="zh-CN" altLang="en-US" dirty="0" smtClean="0"/>
              <a:t>必须写在</a:t>
            </a:r>
            <a:r>
              <a:rPr lang="en-US" altLang="zh-CN" dirty="0" smtClean="0"/>
              <a:t>*.cu</a:t>
            </a:r>
            <a:r>
              <a:rPr lang="zh-CN" altLang="en-US" dirty="0" smtClean="0"/>
              <a:t>文件中</a:t>
            </a:r>
            <a:endParaRPr lang="en-US" altLang="zh-CN" dirty="0" smtClean="0"/>
          </a:p>
          <a:p>
            <a:pPr lvl="1">
              <a:buClr>
                <a:srgbClr val="C00000"/>
              </a:buClr>
              <a:buFont typeface="Wingdings" panose="05000000000000000000" pitchFamily="2" charset="2"/>
              <a:buChar char="Ø"/>
            </a:pPr>
            <a:r>
              <a:rPr lang="zh-CN" altLang="en-US" dirty="0" smtClean="0"/>
              <a:t>必须以</a:t>
            </a:r>
            <a:r>
              <a:rPr lang="en-US" altLang="zh-CN" dirty="0" smtClean="0"/>
              <a:t>_global_</a:t>
            </a:r>
            <a:r>
              <a:rPr lang="zh-CN" altLang="en-US" dirty="0" smtClean="0"/>
              <a:t>限定符声明定义</a:t>
            </a:r>
            <a:endParaRPr lang="en-US" altLang="zh-CN" dirty="0" smtClean="0"/>
          </a:p>
          <a:p>
            <a:pPr lvl="1">
              <a:buClr>
                <a:srgbClr val="C00000"/>
              </a:buClr>
              <a:buFont typeface="Wingdings" panose="05000000000000000000" pitchFamily="2" charset="2"/>
              <a:buChar char="Ø"/>
            </a:pPr>
            <a:r>
              <a:rPr lang="zh-CN" altLang="en-US" dirty="0" smtClean="0"/>
              <a:t>返回类型必须是</a:t>
            </a:r>
            <a:r>
              <a:rPr lang="en-US" altLang="zh-CN" dirty="0" smtClean="0"/>
              <a:t>void</a:t>
            </a:r>
          </a:p>
          <a:p>
            <a:pPr lvl="1">
              <a:buClr>
                <a:srgbClr val="C00000"/>
              </a:buClr>
              <a:buFont typeface="Wingdings" panose="05000000000000000000" pitchFamily="2" charset="2"/>
              <a:buChar char="Ø"/>
            </a:pPr>
            <a:r>
              <a:rPr lang="zh-CN" altLang="en-US" dirty="0"/>
              <a:t>不</a:t>
            </a:r>
            <a:r>
              <a:rPr lang="zh-CN" altLang="en-US" dirty="0" smtClean="0"/>
              <a:t>支持可变数量的参数</a:t>
            </a:r>
            <a:endParaRPr lang="en-US" altLang="zh-CN" dirty="0" smtClean="0"/>
          </a:p>
          <a:p>
            <a:pPr lvl="1">
              <a:buClr>
                <a:srgbClr val="C00000"/>
              </a:buClr>
              <a:buFont typeface="Wingdings" panose="05000000000000000000" pitchFamily="2" charset="2"/>
              <a:buChar char="Ø"/>
            </a:pPr>
            <a:r>
              <a:rPr lang="zh-CN" altLang="en-US" dirty="0" smtClean="0"/>
              <a:t>核函数内部只能访问设备内存</a:t>
            </a:r>
            <a:endParaRPr lang="en-US" altLang="zh-CN" dirty="0" smtClean="0"/>
          </a:p>
          <a:p>
            <a:pPr lvl="1">
              <a:buClr>
                <a:srgbClr val="C00000"/>
              </a:buClr>
              <a:buFont typeface="Wingdings" panose="05000000000000000000" pitchFamily="2" charset="2"/>
              <a:buChar char="Ø"/>
            </a:pPr>
            <a:r>
              <a:rPr lang="zh-CN" altLang="en-US" dirty="0" smtClean="0"/>
              <a:t>核函数内部不能使用静态变量</a:t>
            </a:r>
            <a:endParaRPr lang="zh-CN" altLang="en-US" dirty="0"/>
          </a:p>
        </p:txBody>
      </p:sp>
    </p:spTree>
    <p:extLst>
      <p:ext uri="{BB962C8B-B14F-4D97-AF65-F5344CB8AC3E}">
        <p14:creationId xmlns:p14="http://schemas.microsoft.com/office/powerpoint/2010/main" val="11094242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2717" y="163773"/>
            <a:ext cx="10363200" cy="1143000"/>
          </a:xfrm>
        </p:spPr>
        <p:txBody>
          <a:bodyPr/>
          <a:lstStyle/>
          <a:p>
            <a:r>
              <a:rPr lang="zh-CN" altLang="en-US" dirty="0" smtClean="0"/>
              <a:t>核函数如何使用线程</a:t>
            </a:r>
            <a:endParaRPr lang="zh-CN" altLang="en-US" dirty="0"/>
          </a:p>
        </p:txBody>
      </p:sp>
      <p:sp>
        <p:nvSpPr>
          <p:cNvPr id="3" name="内容占位符 2"/>
          <p:cNvSpPr>
            <a:spLocks noGrp="1"/>
          </p:cNvSpPr>
          <p:nvPr>
            <p:ph idx="1"/>
          </p:nvPr>
        </p:nvSpPr>
        <p:spPr>
          <a:xfrm>
            <a:off x="917433" y="1378519"/>
            <a:ext cx="10363200" cy="1105374"/>
          </a:xfrm>
        </p:spPr>
        <p:txBody>
          <a:bodyPr/>
          <a:lstStyle/>
          <a:p>
            <a:r>
              <a:rPr lang="en-US" altLang="zh-CN" dirty="0" smtClean="0"/>
              <a:t>CUDA</a:t>
            </a:r>
            <a:r>
              <a:rPr lang="zh-CN" altLang="en-US" dirty="0" smtClean="0"/>
              <a:t>从逻辑上将</a:t>
            </a:r>
            <a:r>
              <a:rPr lang="en-US" altLang="zh-CN" dirty="0" smtClean="0"/>
              <a:t>GPU</a:t>
            </a:r>
            <a:r>
              <a:rPr lang="zh-CN" altLang="en-US" dirty="0" smtClean="0"/>
              <a:t>线程分为三个层次：网格</a:t>
            </a:r>
            <a:r>
              <a:rPr lang="en-US" altLang="zh-CN" dirty="0" smtClean="0"/>
              <a:t>Grid, </a:t>
            </a:r>
            <a:r>
              <a:rPr lang="zh-CN" altLang="en-US" dirty="0" smtClean="0"/>
              <a:t>线程块</a:t>
            </a:r>
            <a:r>
              <a:rPr lang="en-US" altLang="zh-CN" dirty="0" smtClean="0"/>
              <a:t>block</a:t>
            </a:r>
            <a:r>
              <a:rPr lang="zh-CN" altLang="en-US" dirty="0" smtClean="0"/>
              <a:t>，和线程</a:t>
            </a:r>
            <a:r>
              <a:rPr lang="en-US" altLang="zh-CN" dirty="0" smtClean="0"/>
              <a:t>thread</a:t>
            </a:r>
          </a:p>
          <a:p>
            <a:r>
              <a:rPr lang="zh-CN" altLang="en-US" dirty="0" smtClean="0"/>
              <a:t>每个核函数对应一个</a:t>
            </a:r>
            <a:r>
              <a:rPr lang="en-US" altLang="zh-CN" dirty="0" smtClean="0"/>
              <a:t>Grid</a:t>
            </a:r>
            <a:r>
              <a:rPr lang="zh-CN" altLang="en-US" dirty="0" smtClean="0"/>
              <a:t>，一个</a:t>
            </a:r>
            <a:r>
              <a:rPr lang="en-US" altLang="zh-CN" dirty="0" smtClean="0"/>
              <a:t>Grid</a:t>
            </a:r>
            <a:r>
              <a:rPr lang="zh-CN" altLang="en-US" dirty="0" smtClean="0"/>
              <a:t>中有一个或多个</a:t>
            </a:r>
            <a:r>
              <a:rPr lang="en-US" altLang="zh-CN" dirty="0" smtClean="0"/>
              <a:t>block, </a:t>
            </a:r>
            <a:r>
              <a:rPr lang="zh-CN" altLang="en-US" dirty="0" smtClean="0"/>
              <a:t>一个</a:t>
            </a:r>
            <a:r>
              <a:rPr lang="en-US" altLang="zh-CN" dirty="0" smtClean="0"/>
              <a:t>block</a:t>
            </a:r>
            <a:r>
              <a:rPr lang="zh-CN" altLang="en-US" dirty="0" smtClean="0"/>
              <a:t>中有一个或多个</a:t>
            </a:r>
            <a:r>
              <a:rPr lang="en-US" altLang="zh-CN" dirty="0" smtClean="0"/>
              <a:t>thread</a:t>
            </a:r>
            <a:endParaRPr lang="zh-CN" alt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922" y="3622700"/>
            <a:ext cx="731520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92309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18" y="1595935"/>
            <a:ext cx="7439025"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10"/>
          <p:cNvSpPr txBox="1"/>
          <p:nvPr/>
        </p:nvSpPr>
        <p:spPr>
          <a:xfrm>
            <a:off x="7795644" y="974753"/>
            <a:ext cx="3966210" cy="4339650"/>
          </a:xfrm>
          <a:prstGeom prst="rect">
            <a:avLst/>
          </a:prstGeom>
          <a:noFill/>
        </p:spPr>
        <p:txBody>
          <a:bodyPr wrap="square" rtlCol="0">
            <a:spAutoFit/>
          </a:bodyPr>
          <a:lstStyle/>
          <a:p>
            <a:pPr fontAlgn="auto">
              <a:lnSpc>
                <a:spcPct val="100000"/>
              </a:lnSpc>
              <a:spcBef>
                <a:spcPts val="0"/>
              </a:spcBef>
              <a:spcAft>
                <a:spcPts val="0"/>
              </a:spcAft>
            </a:pPr>
            <a:r>
              <a:rPr lang="en-US" altLang="zh-CN" sz="2400" b="1" spc="300" dirty="0">
                <a:solidFill>
                  <a:schemeClr val="bg2">
                    <a:lumMod val="50000"/>
                  </a:schemeClr>
                </a:solidFill>
                <a:latin typeface="微软雅黑 Light" panose="020B0502040204020203" charset="-122"/>
                <a:ea typeface="微软雅黑 Light" panose="020B0502040204020203" charset="-122"/>
              </a:rPr>
              <a:t>    </a:t>
            </a:r>
            <a:r>
              <a:rPr lang="en-US" altLang="zh-CN" sz="2400" b="1" spc="300" dirty="0" smtClean="0">
                <a:solidFill>
                  <a:schemeClr val="tx1"/>
                </a:solidFill>
                <a:latin typeface="微软雅黑 Light" panose="020B0502040204020203" charset="-122"/>
                <a:ea typeface="微软雅黑 Light" panose="020B0502040204020203" charset="-122"/>
              </a:rPr>
              <a:t>GPU</a:t>
            </a:r>
            <a:r>
              <a:rPr lang="zh-CN" altLang="en-US" sz="2400" b="1" spc="300" dirty="0" smtClean="0">
                <a:solidFill>
                  <a:schemeClr val="tx1"/>
                </a:solidFill>
                <a:latin typeface="微软雅黑 Light" panose="020B0502040204020203" charset="-122"/>
                <a:ea typeface="微软雅黑 Light" panose="020B0502040204020203" charset="-122"/>
              </a:rPr>
              <a:t>硬件的三个层次，类似集群：</a:t>
            </a:r>
            <a:endParaRPr lang="en-US" altLang="zh-CN" sz="2400" b="1" spc="300" dirty="0" smtClean="0">
              <a:solidFill>
                <a:schemeClr val="tx1"/>
              </a:solidFill>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Wingdings" panose="05000000000000000000" pitchFamily="2" charset="2"/>
              <a:buChar char="Ø"/>
            </a:pPr>
            <a:r>
              <a:rPr lang="en-US" altLang="zh-CN" sz="2400" b="1" spc="300" dirty="0" smtClean="0">
                <a:solidFill>
                  <a:schemeClr val="tx1"/>
                </a:solidFill>
                <a:latin typeface="微软雅黑 Light" panose="020B0502040204020203" charset="-122"/>
                <a:ea typeface="微软雅黑 Light" panose="020B0502040204020203" charset="-122"/>
              </a:rPr>
              <a:t>Core(SP), </a:t>
            </a:r>
          </a:p>
          <a:p>
            <a:pPr marL="342900" indent="-342900" fontAlgn="auto">
              <a:lnSpc>
                <a:spcPct val="100000"/>
              </a:lnSpc>
              <a:spcBef>
                <a:spcPts val="0"/>
              </a:spcBef>
              <a:spcAft>
                <a:spcPts val="0"/>
              </a:spcAft>
              <a:buFont typeface="Wingdings" panose="05000000000000000000" pitchFamily="2" charset="2"/>
              <a:buChar char="Ø"/>
            </a:pPr>
            <a:r>
              <a:rPr lang="en-US" altLang="zh-CN" sz="2400" b="1" spc="300" dirty="0" smtClean="0">
                <a:solidFill>
                  <a:schemeClr val="tx1"/>
                </a:solidFill>
                <a:latin typeface="微软雅黑 Light" panose="020B0502040204020203" charset="-122"/>
                <a:ea typeface="微软雅黑 Light" panose="020B0502040204020203" charset="-122"/>
              </a:rPr>
              <a:t>SM</a:t>
            </a:r>
            <a:r>
              <a:rPr lang="zh-CN" altLang="en-US" sz="2400" b="1" spc="300" dirty="0" smtClean="0">
                <a:solidFill>
                  <a:schemeClr val="tx1"/>
                </a:solidFill>
                <a:latin typeface="微软雅黑 Light" panose="020B0502040204020203" charset="-122"/>
                <a:ea typeface="微软雅黑 Light" panose="020B0502040204020203" charset="-122"/>
              </a:rPr>
              <a:t>（流多处理器）</a:t>
            </a:r>
            <a:endParaRPr lang="en-US" altLang="zh-CN" sz="2400" b="1" spc="300" dirty="0" smtClean="0">
              <a:solidFill>
                <a:schemeClr val="tx1"/>
              </a:solidFill>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Wingdings" panose="05000000000000000000" pitchFamily="2" charset="2"/>
              <a:buChar char="Ø"/>
            </a:pPr>
            <a:r>
              <a:rPr lang="en-US" altLang="zh-CN" sz="2400" b="1" spc="300" dirty="0" smtClean="0">
                <a:solidFill>
                  <a:schemeClr val="tx1"/>
                </a:solidFill>
                <a:latin typeface="微软雅黑 Light" panose="020B0502040204020203" charset="-122"/>
                <a:ea typeface="微软雅黑 Light" panose="020B0502040204020203" charset="-122"/>
              </a:rPr>
              <a:t>Device</a:t>
            </a:r>
          </a:p>
          <a:p>
            <a:pPr fontAlgn="auto">
              <a:lnSpc>
                <a:spcPct val="100000"/>
              </a:lnSpc>
              <a:spcBef>
                <a:spcPts val="0"/>
              </a:spcBef>
              <a:spcAft>
                <a:spcPts val="0"/>
              </a:spcAft>
            </a:pPr>
            <a:r>
              <a:rPr lang="zh-CN" altLang="en-US" sz="2400" b="1" spc="300" dirty="0" smtClean="0">
                <a:latin typeface="微软雅黑 Light" panose="020B0502040204020203" charset="-122"/>
                <a:ea typeface="微软雅黑 Light" panose="020B0502040204020203" charset="-122"/>
              </a:rPr>
              <a:t>任务从高层到底层传递</a:t>
            </a:r>
            <a:endParaRPr lang="en-US" altLang="zh-CN" sz="2400" b="1" spc="300" dirty="0" smtClean="0">
              <a:latin typeface="微软雅黑 Light" panose="020B0502040204020203" charset="-122"/>
              <a:ea typeface="微软雅黑 Light" panose="020B0502040204020203" charset="-122"/>
            </a:endParaRPr>
          </a:p>
          <a:p>
            <a:pPr marL="342900" indent="-342900" fontAlgn="auto">
              <a:lnSpc>
                <a:spcPct val="150000"/>
              </a:lnSpc>
              <a:spcAft>
                <a:spcPts val="0"/>
              </a:spcAft>
              <a:buFont typeface="Wingdings" panose="05000000000000000000" pitchFamily="2" charset="2"/>
              <a:buChar char="Ø"/>
            </a:pPr>
            <a:r>
              <a:rPr lang="en-US" altLang="zh-CN" sz="2400" b="1" dirty="0" smtClean="0"/>
              <a:t>Grid</a:t>
            </a:r>
            <a:r>
              <a:rPr lang="zh-CN" altLang="en-US" sz="2400" b="1" dirty="0"/>
              <a:t>分配到</a:t>
            </a:r>
            <a:r>
              <a:rPr lang="en-US" altLang="zh-CN" sz="2400" b="1" dirty="0"/>
              <a:t>Device</a:t>
            </a:r>
            <a:r>
              <a:rPr lang="zh-CN" altLang="en-US" sz="2400" b="1" dirty="0"/>
              <a:t>上</a:t>
            </a:r>
            <a:r>
              <a:rPr lang="zh-CN" altLang="en-US" sz="2400" b="1" dirty="0" smtClean="0"/>
              <a:t>运行</a:t>
            </a:r>
            <a:endParaRPr lang="en-US" altLang="zh-CN" sz="2400" b="1" dirty="0"/>
          </a:p>
          <a:p>
            <a:pPr marL="342900" indent="-342900" fontAlgn="auto">
              <a:lnSpc>
                <a:spcPct val="150000"/>
              </a:lnSpc>
              <a:spcAft>
                <a:spcPts val="0"/>
              </a:spcAft>
              <a:buFont typeface="Wingdings" panose="05000000000000000000" pitchFamily="2" charset="2"/>
              <a:buChar char="Ø"/>
            </a:pPr>
            <a:r>
              <a:rPr lang="en-US" altLang="zh-CN" sz="2400" b="1" dirty="0" smtClean="0"/>
              <a:t>Block</a:t>
            </a:r>
            <a:r>
              <a:rPr lang="zh-CN" altLang="en-US" sz="2400" b="1" dirty="0"/>
              <a:t>分配到</a:t>
            </a:r>
            <a:r>
              <a:rPr lang="en-US" altLang="zh-CN" sz="2400" b="1" dirty="0"/>
              <a:t>SM</a:t>
            </a:r>
            <a:r>
              <a:rPr lang="zh-CN" altLang="en-US" sz="2400" b="1" dirty="0"/>
              <a:t>上运行</a:t>
            </a:r>
            <a:r>
              <a:rPr lang="zh-CN" altLang="en-US" sz="2400" b="1" dirty="0" smtClean="0"/>
              <a:t>；</a:t>
            </a:r>
            <a:endParaRPr lang="en-US" altLang="zh-CN" sz="2400" b="1" dirty="0" smtClean="0"/>
          </a:p>
          <a:p>
            <a:pPr marL="342900" indent="-342900" fontAlgn="auto">
              <a:lnSpc>
                <a:spcPct val="150000"/>
              </a:lnSpc>
              <a:spcAft>
                <a:spcPts val="0"/>
              </a:spcAft>
              <a:buFont typeface="Wingdings" panose="05000000000000000000" pitchFamily="2" charset="2"/>
              <a:buChar char="Ø"/>
            </a:pPr>
            <a:r>
              <a:rPr lang="en-US" altLang="zh-CN" sz="2400" b="1" dirty="0" smtClean="0"/>
              <a:t>Thread</a:t>
            </a:r>
            <a:r>
              <a:rPr lang="zh-CN" altLang="en-US" sz="2400" b="1" dirty="0"/>
              <a:t>分配到</a:t>
            </a:r>
            <a:r>
              <a:rPr lang="en-US" altLang="zh-CN" sz="2400" b="1" dirty="0"/>
              <a:t>Core</a:t>
            </a:r>
            <a:r>
              <a:rPr lang="zh-CN" altLang="en-US" sz="2400" b="1" dirty="0"/>
              <a:t>上运行。</a:t>
            </a:r>
            <a:endParaRPr lang="en-US" altLang="zh-CN" sz="2400" b="1" spc="300" dirty="0" smtClean="0">
              <a:solidFill>
                <a:schemeClr val="tx1"/>
              </a:solidFill>
              <a:latin typeface="微软雅黑 Light" panose="020B0502040204020203" charset="-122"/>
              <a:ea typeface="微软雅黑 Light" panose="020B0502040204020203" charset="-122"/>
            </a:endParaRPr>
          </a:p>
          <a:p>
            <a:pPr fontAlgn="auto">
              <a:lnSpc>
                <a:spcPct val="100000"/>
              </a:lnSpc>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p:txBody>
      </p:sp>
    </p:spTree>
    <p:extLst>
      <p:ext uri="{BB962C8B-B14F-4D97-AF65-F5344CB8AC3E}">
        <p14:creationId xmlns:p14="http://schemas.microsoft.com/office/powerpoint/2010/main" val="318090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364" y="278642"/>
            <a:ext cx="10363200" cy="1143000"/>
          </a:xfrm>
        </p:spPr>
        <p:txBody>
          <a:bodyPr/>
          <a:lstStyle/>
          <a:p>
            <a:r>
              <a:rPr lang="zh-CN" altLang="en-US" dirty="0" smtClean="0"/>
              <a:t>核函数的调用方式</a:t>
            </a:r>
            <a:endParaRPr lang="zh-CN" altLang="en-US" dirty="0"/>
          </a:p>
        </p:txBody>
      </p:sp>
      <p:sp>
        <p:nvSpPr>
          <p:cNvPr id="3" name="内容占位符 2"/>
          <p:cNvSpPr>
            <a:spLocks noGrp="1"/>
          </p:cNvSpPr>
          <p:nvPr>
            <p:ph idx="1"/>
          </p:nvPr>
        </p:nvSpPr>
        <p:spPr>
          <a:xfrm>
            <a:off x="808249" y="1610531"/>
            <a:ext cx="11147189" cy="3698448"/>
          </a:xfrm>
        </p:spPr>
        <p:txBody>
          <a:bodyPr/>
          <a:lstStyle/>
          <a:p>
            <a:r>
              <a:rPr lang="pt-BR" altLang="zh-CN" dirty="0"/>
              <a:t>kernel&lt;&lt;&lt;Dg, Db, Ns, S&gt;&gt;&gt;(param list</a:t>
            </a:r>
            <a:r>
              <a:rPr lang="pt-BR" altLang="zh-CN" dirty="0" smtClean="0"/>
              <a:t>)</a:t>
            </a:r>
          </a:p>
          <a:p>
            <a:r>
              <a:rPr lang="en-US" altLang="zh-CN" sz="2400" dirty="0"/>
              <a:t>Dg</a:t>
            </a:r>
            <a:r>
              <a:rPr lang="zh-CN" altLang="en-US" sz="2400" dirty="0"/>
              <a:t>：</a:t>
            </a:r>
            <a:r>
              <a:rPr lang="en-US" altLang="zh-CN" sz="2400" dirty="0" err="1"/>
              <a:t>int</a:t>
            </a:r>
            <a:r>
              <a:rPr lang="zh-CN" altLang="en-US" sz="2400" dirty="0"/>
              <a:t>型或者</a:t>
            </a:r>
            <a:r>
              <a:rPr lang="en-US" altLang="zh-CN" sz="2400" dirty="0"/>
              <a:t>dim3</a:t>
            </a:r>
            <a:r>
              <a:rPr lang="zh-CN" altLang="en-US" sz="2400" dirty="0"/>
              <a:t>类型</a:t>
            </a:r>
            <a:r>
              <a:rPr lang="en-US" altLang="zh-CN" sz="2400" dirty="0"/>
              <a:t>(</a:t>
            </a:r>
            <a:r>
              <a:rPr lang="en-US" altLang="zh-CN" sz="2400" dirty="0" err="1"/>
              <a:t>x,y,z</a:t>
            </a:r>
            <a:r>
              <a:rPr lang="en-US" altLang="zh-CN" sz="2400" dirty="0"/>
              <a:t>)</a:t>
            </a:r>
            <a:r>
              <a:rPr lang="zh-CN" altLang="en-US" sz="2400" dirty="0" smtClean="0"/>
              <a:t>，</a:t>
            </a:r>
            <a:r>
              <a:rPr lang="zh-CN" altLang="en-US" sz="2400" b="1" dirty="0" smtClean="0">
                <a:solidFill>
                  <a:srgbClr val="C00000"/>
                </a:solidFill>
              </a:rPr>
              <a:t>定义</a:t>
            </a:r>
            <a:r>
              <a:rPr lang="zh-CN" altLang="en-US" sz="2400" b="1" dirty="0">
                <a:solidFill>
                  <a:srgbClr val="C00000"/>
                </a:solidFill>
              </a:rPr>
              <a:t>一个</a:t>
            </a:r>
            <a:r>
              <a:rPr lang="en-US" altLang="zh-CN" sz="2400" b="1" dirty="0">
                <a:solidFill>
                  <a:srgbClr val="C00000"/>
                </a:solidFill>
              </a:rPr>
              <a:t>Grid</a:t>
            </a:r>
            <a:r>
              <a:rPr lang="zh-CN" altLang="en-US" sz="2400" b="1" dirty="0">
                <a:solidFill>
                  <a:srgbClr val="C00000"/>
                </a:solidFill>
              </a:rPr>
              <a:t>中</a:t>
            </a:r>
            <a:r>
              <a:rPr lang="en-US" altLang="zh-CN" sz="2400" b="1" dirty="0">
                <a:solidFill>
                  <a:srgbClr val="C00000"/>
                </a:solidFill>
              </a:rPr>
              <a:t>Block</a:t>
            </a:r>
            <a:r>
              <a:rPr lang="zh-CN" altLang="en-US" sz="2400" b="1" dirty="0">
                <a:solidFill>
                  <a:srgbClr val="C00000"/>
                </a:solidFill>
              </a:rPr>
              <a:t>是如何组织的</a:t>
            </a:r>
            <a:r>
              <a:rPr lang="zh-CN" altLang="en-US" sz="2400" dirty="0"/>
              <a:t>，如果是</a:t>
            </a:r>
            <a:r>
              <a:rPr lang="en-US" altLang="zh-CN" sz="2400" dirty="0" err="1"/>
              <a:t>int</a:t>
            </a:r>
            <a:r>
              <a:rPr lang="zh-CN" altLang="en-US" sz="2400" dirty="0"/>
              <a:t>型</a:t>
            </a:r>
            <a:r>
              <a:rPr lang="zh-CN" altLang="en-US" sz="2400" dirty="0" smtClean="0"/>
              <a:t>，则</a:t>
            </a:r>
            <a:r>
              <a:rPr lang="zh-CN" altLang="en-US" sz="2400" dirty="0"/>
              <a:t>表示一维组织结构</a:t>
            </a:r>
            <a:endParaRPr lang="en-US" altLang="zh-CN" sz="2400" dirty="0"/>
          </a:p>
          <a:p>
            <a:r>
              <a:rPr lang="en-US" altLang="zh-CN" sz="2400" dirty="0"/>
              <a:t>Db</a:t>
            </a:r>
            <a:r>
              <a:rPr lang="zh-CN" altLang="en-US" sz="2400" dirty="0"/>
              <a:t>：</a:t>
            </a:r>
            <a:r>
              <a:rPr lang="en-US" altLang="zh-CN" sz="2400" dirty="0" err="1"/>
              <a:t>int</a:t>
            </a:r>
            <a:r>
              <a:rPr lang="zh-CN" altLang="en-US" sz="2400" dirty="0"/>
              <a:t>型或者</a:t>
            </a:r>
            <a:r>
              <a:rPr lang="en-US" altLang="zh-CN" sz="2400" dirty="0"/>
              <a:t>dim3</a:t>
            </a:r>
            <a:r>
              <a:rPr lang="zh-CN" altLang="en-US" sz="2400" dirty="0"/>
              <a:t>类型</a:t>
            </a:r>
            <a:r>
              <a:rPr lang="en-US" altLang="zh-CN" sz="2400" dirty="0"/>
              <a:t>(</a:t>
            </a:r>
            <a:r>
              <a:rPr lang="en-US" altLang="zh-CN" sz="2400" dirty="0" err="1"/>
              <a:t>x,y,z</a:t>
            </a:r>
            <a:r>
              <a:rPr lang="en-US" altLang="zh-CN" sz="2400" dirty="0"/>
              <a:t>)</a:t>
            </a:r>
            <a:r>
              <a:rPr lang="zh-CN" altLang="en-US" sz="2400" dirty="0" smtClean="0"/>
              <a:t>，</a:t>
            </a:r>
            <a:r>
              <a:rPr lang="zh-CN" altLang="en-US" sz="2400" b="1" dirty="0" smtClean="0">
                <a:solidFill>
                  <a:srgbClr val="C00000"/>
                </a:solidFill>
              </a:rPr>
              <a:t>定义</a:t>
            </a:r>
            <a:r>
              <a:rPr lang="zh-CN" altLang="en-US" sz="2400" b="1" dirty="0">
                <a:solidFill>
                  <a:srgbClr val="C00000"/>
                </a:solidFill>
              </a:rPr>
              <a:t>一个</a:t>
            </a:r>
            <a:r>
              <a:rPr lang="en-US" altLang="zh-CN" sz="2400" b="1" dirty="0">
                <a:solidFill>
                  <a:srgbClr val="C00000"/>
                </a:solidFill>
              </a:rPr>
              <a:t>Block</a:t>
            </a:r>
            <a:r>
              <a:rPr lang="zh-CN" altLang="en-US" sz="2400" b="1" dirty="0">
                <a:solidFill>
                  <a:srgbClr val="C00000"/>
                </a:solidFill>
              </a:rPr>
              <a:t>中</a:t>
            </a:r>
            <a:r>
              <a:rPr lang="en-US" altLang="zh-CN" sz="2400" b="1" dirty="0">
                <a:solidFill>
                  <a:srgbClr val="C00000"/>
                </a:solidFill>
              </a:rPr>
              <a:t>Thread</a:t>
            </a:r>
            <a:r>
              <a:rPr lang="zh-CN" altLang="en-US" sz="2400" b="1" dirty="0">
                <a:solidFill>
                  <a:srgbClr val="C00000"/>
                </a:solidFill>
              </a:rPr>
              <a:t>是如何组织的</a:t>
            </a:r>
            <a:r>
              <a:rPr lang="zh-CN" altLang="en-US" sz="2400" dirty="0"/>
              <a:t>，如果是</a:t>
            </a:r>
            <a:r>
              <a:rPr lang="en-US" altLang="zh-CN" sz="2400" dirty="0" err="1"/>
              <a:t>int</a:t>
            </a:r>
            <a:r>
              <a:rPr lang="zh-CN" altLang="en-US" sz="2400" dirty="0"/>
              <a:t>型，则表示一维组织</a:t>
            </a:r>
            <a:r>
              <a:rPr lang="zh-CN" altLang="en-US" sz="2400" dirty="0" smtClean="0"/>
              <a:t>结构</a:t>
            </a:r>
            <a:endParaRPr lang="en-US" altLang="zh-CN" sz="2400" dirty="0" smtClean="0"/>
          </a:p>
          <a:p>
            <a:r>
              <a:rPr lang="en-US" altLang="zh-CN" sz="2400" dirty="0" smtClean="0"/>
              <a:t>Ns</a:t>
            </a:r>
            <a:r>
              <a:rPr lang="zh-CN" altLang="en-US" sz="2400" dirty="0"/>
              <a:t>：</a:t>
            </a:r>
            <a:r>
              <a:rPr lang="en-US" altLang="zh-CN" sz="2400" dirty="0" err="1"/>
              <a:t>size_t</a:t>
            </a:r>
            <a:r>
              <a:rPr lang="zh-CN" altLang="en-US" sz="2400" dirty="0"/>
              <a:t>类型，可缺省，默认为</a:t>
            </a:r>
            <a:r>
              <a:rPr lang="en-US" altLang="zh-CN" sz="2400" dirty="0"/>
              <a:t>0</a:t>
            </a:r>
            <a:r>
              <a:rPr lang="zh-CN" altLang="en-US" sz="2400" dirty="0"/>
              <a:t>； 用于设置每个</a:t>
            </a:r>
            <a:r>
              <a:rPr lang="en-US" altLang="zh-CN" sz="2400" dirty="0"/>
              <a:t>block</a:t>
            </a:r>
            <a:r>
              <a:rPr lang="zh-CN" altLang="en-US" sz="2400" dirty="0"/>
              <a:t>除了静态分配的共享内存外，最多能动态分配的共享内存大小，单位为</a:t>
            </a:r>
            <a:r>
              <a:rPr lang="en-US" altLang="zh-CN" sz="2400" dirty="0"/>
              <a:t>byte</a:t>
            </a:r>
            <a:r>
              <a:rPr lang="zh-CN" altLang="en-US" sz="2400" dirty="0"/>
              <a:t>。 </a:t>
            </a:r>
            <a:r>
              <a:rPr lang="en-US" altLang="zh-CN" sz="2400" dirty="0"/>
              <a:t>0</a:t>
            </a:r>
            <a:r>
              <a:rPr lang="zh-CN" altLang="en-US" sz="2400" dirty="0"/>
              <a:t>表示不需要动态分配。</a:t>
            </a:r>
            <a:r>
              <a:rPr lang="en-US" altLang="zh-CN" sz="2400" dirty="0"/>
              <a:t>S</a:t>
            </a:r>
            <a:r>
              <a:rPr lang="zh-CN" altLang="en-US" sz="2400" dirty="0"/>
              <a:t>：</a:t>
            </a:r>
            <a:r>
              <a:rPr lang="en-US" altLang="zh-CN" sz="2400" dirty="0" err="1"/>
              <a:t>cudaStream_t</a:t>
            </a:r>
            <a:r>
              <a:rPr lang="zh-CN" altLang="en-US" sz="2400" dirty="0"/>
              <a:t>类型，可缺省，默认为</a:t>
            </a:r>
            <a:r>
              <a:rPr lang="en-US" altLang="zh-CN" sz="2400" dirty="0"/>
              <a:t>0</a:t>
            </a:r>
            <a:r>
              <a:rPr lang="zh-CN" altLang="en-US" sz="2400" dirty="0"/>
              <a:t>。 表示该核函数位于哪个流。</a:t>
            </a:r>
          </a:p>
          <a:p>
            <a:r>
              <a:rPr lang="zh-CN" altLang="en-US" sz="2400" dirty="0"/>
              <a:t/>
            </a:r>
            <a:br>
              <a:rPr lang="zh-CN" altLang="en-US" sz="2400" dirty="0"/>
            </a:br>
            <a:r>
              <a:rPr lang="zh-CN" altLang="en-US" dirty="0"/>
              <a:t/>
            </a:r>
            <a:br>
              <a:rPr lang="zh-CN" altLang="en-US" dirty="0"/>
            </a:br>
            <a:endParaRPr lang="zh-CN" altLang="en-US" dirty="0"/>
          </a:p>
        </p:txBody>
      </p:sp>
      <p:sp>
        <p:nvSpPr>
          <p:cNvPr id="4" name="Rectangle 1"/>
          <p:cNvSpPr>
            <a:spLocks noChangeArrowheads="1"/>
          </p:cNvSpPr>
          <p:nvPr/>
        </p:nvSpPr>
        <p:spPr bwMode="auto">
          <a:xfrm>
            <a:off x="709684" y="4180344"/>
            <a:ext cx="8557146" cy="2677656"/>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rgbClr val="C00000"/>
                </a:solidFill>
                <a:effectLst/>
                <a:latin typeface="Arial Unicode MS" pitchFamily="34" charset="-122"/>
                <a:ea typeface="宋体" pitchFamily="2" charset="-122"/>
                <a:cs typeface="宋体" pitchFamily="2" charset="-122"/>
              </a:rPr>
              <a:t>dim3 grid(3,2,1), block(4,3,1); </a:t>
            </a:r>
            <a:endParaRPr kumimoji="0" lang="en-US" altLang="zh-CN" sz="2800" b="0" i="0" u="none" strike="noStrike" cap="none" normalizeH="0" baseline="0" dirty="0" smtClean="0">
              <a:ln>
                <a:noFill/>
              </a:ln>
              <a:solidFill>
                <a:srgbClr val="C00000"/>
              </a:solidFill>
              <a:effectLst/>
              <a:latin typeface="Arial Unicode MS" pitchFamily="34" charset="-122"/>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rgbClr val="C00000"/>
                </a:solidFill>
                <a:effectLst/>
                <a:latin typeface="Arial Unicode MS" pitchFamily="34" charset="-122"/>
                <a:ea typeface="宋体" pitchFamily="2" charset="-122"/>
                <a:cs typeface="宋体" pitchFamily="2" charset="-122"/>
              </a:rPr>
              <a:t>kernel_name&lt;&lt;&lt;grid, block&gt;&gt;&gt;(...);</a:t>
            </a:r>
            <a:endParaRPr kumimoji="0" lang="zh-CN" altLang="zh-CN" sz="2800" b="0" i="0" u="none" strike="noStrike" cap="none" normalizeH="0" baseline="0" dirty="0" smtClean="0">
              <a:ln>
                <a:noFill/>
              </a:ln>
              <a:solidFill>
                <a:srgbClr val="C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表示一个Grid中有3x2x1=6个Block，在(x,y,z)三个方向上的排布方式分别是3、2、1；</a:t>
            </a:r>
            <a:endParaRPr kumimoji="0" lang="en-US"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一个Block中有4x3x1=12个Thread，在(x,y,z)三个方向上的排布方式分别是4、3、1。</a:t>
            </a:r>
          </a:p>
        </p:txBody>
      </p:sp>
      <p:sp>
        <p:nvSpPr>
          <p:cNvPr id="5" name="Rectangle 2"/>
          <p:cNvSpPr>
            <a:spLocks noChangeArrowheads="1"/>
          </p:cNvSpPr>
          <p:nvPr/>
        </p:nvSpPr>
        <p:spPr bwMode="auto">
          <a:xfrm>
            <a:off x="709684" y="1263083"/>
            <a:ext cx="9239534" cy="2954655"/>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rgbClr val="C00000"/>
                </a:solidFill>
                <a:effectLst/>
                <a:latin typeface="Arial" pitchFamily="34" charset="0"/>
                <a:ea typeface="宋体" pitchFamily="2" charset="-122"/>
                <a:cs typeface="宋体" pitchFamily="2" charset="-122"/>
              </a:rPr>
              <a:t>当使用</a:t>
            </a:r>
            <a:r>
              <a:rPr kumimoji="0" lang="zh-CN" altLang="zh-CN" sz="2800" b="0" i="0" u="none" strike="noStrike" cap="none" normalizeH="0" baseline="0" dirty="0" smtClean="0">
                <a:ln>
                  <a:noFill/>
                </a:ln>
                <a:solidFill>
                  <a:srgbClr val="C00000"/>
                </a:solidFill>
                <a:effectLst/>
                <a:latin typeface="Arial Unicode MS" pitchFamily="34" charset="-122"/>
                <a:ea typeface="宋体" pitchFamily="2" charset="-122"/>
                <a:cs typeface="宋体" pitchFamily="2" charset="-122"/>
              </a:rPr>
              <a:t>int</a:t>
            </a:r>
            <a:r>
              <a:rPr kumimoji="0" lang="zh-CN" altLang="zh-CN" sz="2800" b="0" i="0" u="none" strike="noStrike" cap="none" normalizeH="0" baseline="0" dirty="0" smtClean="0">
                <a:ln>
                  <a:noFill/>
                </a:ln>
                <a:solidFill>
                  <a:srgbClr val="C00000"/>
                </a:solidFill>
                <a:effectLst/>
                <a:latin typeface="Arial" pitchFamily="34" charset="0"/>
                <a:ea typeface="宋体" pitchFamily="2" charset="-122"/>
                <a:cs typeface="宋体" pitchFamily="2" charset="-122"/>
              </a:rPr>
              <a:t>类型时，表示一维排布，比如：</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rgbClr val="C00000"/>
                </a:solidFill>
                <a:effectLst/>
                <a:latin typeface="Arial Unicode MS" pitchFamily="34" charset="-122"/>
                <a:ea typeface="宋体" pitchFamily="2" charset="-122"/>
                <a:cs typeface="宋体" pitchFamily="2" charset="-122"/>
              </a:rPr>
              <a:t>kernel_name&lt;&lt;&lt;5,8&gt;&gt;&gt;(...);</a:t>
            </a:r>
            <a:endParaRPr kumimoji="0" lang="zh-CN" altLang="zh-CN" sz="2800" b="0" i="0" u="none" strike="noStrike" cap="none" normalizeH="0" baseline="0" dirty="0" smtClean="0">
              <a:ln>
                <a:noFill/>
              </a:ln>
              <a:solidFill>
                <a:srgbClr val="C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表示一个Grid中有5个Block，在(x,y,z)三个方向上的排布方式分别是5、1、1；</a:t>
            </a:r>
            <a:endParaRPr kumimoji="0" lang="en-US"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一个Block中有8个Thread，在(x,y,z)三个方向上的排布方式分别是8、1、1。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0229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069" y="292290"/>
            <a:ext cx="10363200" cy="1143000"/>
          </a:xfrm>
        </p:spPr>
        <p:txBody>
          <a:bodyPr/>
          <a:lstStyle/>
          <a:p>
            <a:r>
              <a:rPr lang="zh-CN" altLang="en-US" dirty="0" smtClean="0"/>
              <a:t>四个重要的内置变量</a:t>
            </a:r>
            <a:endParaRPr lang="zh-CN" altLang="en-US" dirty="0"/>
          </a:p>
        </p:txBody>
      </p:sp>
      <p:sp>
        <p:nvSpPr>
          <p:cNvPr id="3" name="内容占位符 2"/>
          <p:cNvSpPr>
            <a:spLocks noGrp="1"/>
          </p:cNvSpPr>
          <p:nvPr>
            <p:ph idx="1"/>
          </p:nvPr>
        </p:nvSpPr>
        <p:spPr>
          <a:xfrm>
            <a:off x="780955" y="1487700"/>
            <a:ext cx="10363200" cy="5370299"/>
          </a:xfrm>
        </p:spPr>
        <p:txBody>
          <a:bodyPr/>
          <a:lstStyle/>
          <a:p>
            <a:r>
              <a:rPr lang="en-US" altLang="zh-CN" dirty="0" err="1" smtClean="0"/>
              <a:t>blockIdx</a:t>
            </a:r>
            <a:r>
              <a:rPr lang="zh-CN" altLang="en-US" dirty="0" smtClean="0"/>
              <a:t>：索引</a:t>
            </a:r>
            <a:r>
              <a:rPr lang="zh-CN" altLang="en-US" dirty="0"/>
              <a:t>到线程</a:t>
            </a:r>
            <a:r>
              <a:rPr lang="zh-CN" altLang="en-US" dirty="0" smtClean="0"/>
              <a:t>块</a:t>
            </a:r>
            <a:endParaRPr lang="en-US" altLang="zh-CN" dirty="0" smtClean="0"/>
          </a:p>
          <a:p>
            <a:r>
              <a:rPr lang="en-US" altLang="zh-CN" dirty="0" err="1" smtClean="0"/>
              <a:t>threadIdx</a:t>
            </a:r>
            <a:r>
              <a:rPr lang="zh-CN" altLang="en-US" dirty="0" smtClean="0"/>
              <a:t>：索引</a:t>
            </a:r>
            <a:r>
              <a:rPr lang="zh-CN" altLang="en-US" dirty="0"/>
              <a:t>到某个块内的</a:t>
            </a:r>
            <a:r>
              <a:rPr lang="zh-CN" altLang="en-US" dirty="0" smtClean="0"/>
              <a:t>线程</a:t>
            </a:r>
            <a:endParaRPr lang="en-US" altLang="zh-CN" dirty="0" smtClean="0"/>
          </a:p>
          <a:p>
            <a:r>
              <a:rPr lang="en-US" altLang="zh-CN" dirty="0" err="1" smtClean="0"/>
              <a:t>blockDim</a:t>
            </a:r>
            <a:r>
              <a:rPr lang="zh-CN" altLang="en-US" dirty="0" smtClean="0"/>
              <a:t>：得到</a:t>
            </a:r>
            <a:r>
              <a:rPr lang="zh-CN" altLang="en-US" dirty="0"/>
              <a:t>一个块内线程</a:t>
            </a:r>
            <a:r>
              <a:rPr lang="zh-CN" altLang="en-US" dirty="0" smtClean="0"/>
              <a:t>总数</a:t>
            </a:r>
            <a:endParaRPr lang="en-US" altLang="zh-CN" dirty="0" smtClean="0"/>
          </a:p>
          <a:p>
            <a:r>
              <a:rPr lang="en-US" altLang="zh-CN" dirty="0" err="1" smtClean="0"/>
              <a:t>gridDim</a:t>
            </a:r>
            <a:r>
              <a:rPr lang="zh-CN" altLang="en-US" dirty="0" smtClean="0"/>
              <a:t>：得到</a:t>
            </a:r>
            <a:r>
              <a:rPr lang="zh-CN" altLang="en-US" dirty="0"/>
              <a:t>一个格内块</a:t>
            </a:r>
            <a:r>
              <a:rPr lang="zh-CN" altLang="en-US" dirty="0" smtClean="0"/>
              <a:t>总数</a:t>
            </a:r>
            <a:endParaRPr lang="en-US" altLang="zh-CN" dirty="0" smtClean="0"/>
          </a:p>
          <a:p>
            <a:r>
              <a:rPr lang="zh-CN" altLang="en-US" dirty="0"/>
              <a:t>在一维的情况下，计算线程全局</a:t>
            </a:r>
            <a:r>
              <a:rPr lang="en-US" altLang="zh-CN" dirty="0"/>
              <a:t>id</a:t>
            </a:r>
            <a:r>
              <a:rPr lang="zh-CN" altLang="en-US" dirty="0"/>
              <a:t>公式</a:t>
            </a:r>
            <a:r>
              <a:rPr lang="zh-CN" altLang="en-US" dirty="0" smtClean="0"/>
              <a:t>为</a:t>
            </a:r>
            <a:endParaRPr lang="en-US" altLang="zh-CN" dirty="0" smtClean="0"/>
          </a:p>
          <a:p>
            <a:pPr lvl="1">
              <a:buClr>
                <a:srgbClr val="C00000"/>
              </a:buClr>
              <a:buFont typeface="Wingdings" panose="05000000000000000000" pitchFamily="2" charset="2"/>
              <a:buChar char="Ø"/>
            </a:pPr>
            <a:r>
              <a:rPr lang="zh-CN" altLang="en-US" dirty="0"/>
              <a:t>线程全局</a:t>
            </a:r>
            <a:r>
              <a:rPr lang="en-US" altLang="zh-CN" dirty="0"/>
              <a:t>id = </a:t>
            </a:r>
            <a:r>
              <a:rPr lang="en-US" altLang="zh-CN" dirty="0" err="1"/>
              <a:t>blockIdex.x</a:t>
            </a:r>
            <a:r>
              <a:rPr lang="en-US" altLang="zh-CN" dirty="0"/>
              <a:t> * </a:t>
            </a:r>
            <a:r>
              <a:rPr lang="en-US" altLang="zh-CN" dirty="0" err="1"/>
              <a:t>blockDim.x</a:t>
            </a:r>
            <a:r>
              <a:rPr lang="en-US" altLang="zh-CN" dirty="0"/>
              <a:t> + </a:t>
            </a:r>
            <a:r>
              <a:rPr lang="en-US" altLang="zh-CN" dirty="0" err="1" smtClean="0"/>
              <a:t>threadIdx.x</a:t>
            </a:r>
            <a:endParaRPr lang="en-US" altLang="zh-CN" dirty="0" smtClean="0"/>
          </a:p>
          <a:p>
            <a:r>
              <a:rPr lang="zh-CN" altLang="en-US" dirty="0"/>
              <a:t>在一维的情况下，核函数内的线程总数</a:t>
            </a:r>
            <a:r>
              <a:rPr lang="zh-CN" altLang="en-US" dirty="0" smtClean="0"/>
              <a:t>为</a:t>
            </a:r>
            <a:endParaRPr lang="en-US" altLang="zh-CN" dirty="0" smtClean="0"/>
          </a:p>
          <a:p>
            <a:pPr lvl="1">
              <a:buClr>
                <a:srgbClr val="C00000"/>
              </a:buClr>
              <a:buFont typeface="Wingdings" panose="05000000000000000000" pitchFamily="2" charset="2"/>
              <a:buChar char="Ø"/>
            </a:pPr>
            <a:r>
              <a:rPr lang="zh-CN" altLang="en-US" dirty="0"/>
              <a:t>核函数的线程总数 </a:t>
            </a:r>
            <a:r>
              <a:rPr lang="en-US" altLang="zh-CN" dirty="0"/>
              <a:t>= </a:t>
            </a:r>
            <a:r>
              <a:rPr lang="en-US" altLang="zh-CN" dirty="0" err="1"/>
              <a:t>gridDim.x</a:t>
            </a:r>
            <a:r>
              <a:rPr lang="en-US" altLang="zh-CN" dirty="0"/>
              <a:t> * </a:t>
            </a:r>
            <a:r>
              <a:rPr lang="en-US" altLang="zh-CN" dirty="0" err="1"/>
              <a:t>blockDim.x</a:t>
            </a:r>
            <a:endParaRPr lang="en-US" altLang="zh-CN" dirty="0"/>
          </a:p>
          <a:p>
            <a:endParaRPr lang="zh-CN" altLang="en-US" dirty="0"/>
          </a:p>
        </p:txBody>
      </p:sp>
    </p:spTree>
    <p:extLst>
      <p:ext uri="{BB962C8B-B14F-4D97-AF65-F5344CB8AC3E}">
        <p14:creationId xmlns:p14="http://schemas.microsoft.com/office/powerpoint/2010/main" val="15520521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862955" y="1851025"/>
            <a:ext cx="5958205" cy="3784600"/>
          </a:xfrm>
          <a:prstGeom prst="rect">
            <a:avLst/>
          </a:prstGeom>
          <a:noFill/>
        </p:spPr>
        <p:txBody>
          <a:bodyPr wrap="square" rtlCol="0">
            <a:spAutoFit/>
          </a:bodyPr>
          <a:lstStyle/>
          <a:p>
            <a:pPr fontAlgn="auto">
              <a:lnSpc>
                <a:spcPct val="100000"/>
              </a:lnSpc>
              <a:spcBef>
                <a:spcPts val="0"/>
              </a:spcBef>
              <a:spcAft>
                <a:spcPts val="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CUDA编程中最重要的是定义CUDA核函数。根据题意，核函数需要完成的任务是：根据传入的A数组，计算对应行从下标1至999号元素的和，并将结果存储在第0号元素。</a:t>
            </a:r>
            <a:r>
              <a:rPr lang="zh-CN" altLang="en-US" sz="2400" b="1" spc="300" dirty="0">
                <a:solidFill>
                  <a:srgbClr val="C00000"/>
                </a:solidFill>
                <a:latin typeface="微软雅黑 Light" panose="020B0502040204020203" charset="-122"/>
                <a:ea typeface="微软雅黑 Light" panose="020B0502040204020203" charset="-122"/>
              </a:rPr>
              <a:t>首先根据块索引（blockIdx.x）和块内线程索引（threadIdx.x）确定需要处理的行号（lineID</a:t>
            </a:r>
            <a:r>
              <a:rPr lang="zh-CN" altLang="en-US" sz="2400" spc="300" dirty="0">
                <a:solidFill>
                  <a:schemeClr val="tx1"/>
                </a:solidFill>
                <a:latin typeface="微软雅黑 Light" panose="020B0502040204020203" charset="-122"/>
                <a:ea typeface="微软雅黑 Light" panose="020B0502040204020203" charset="-122"/>
              </a:rPr>
              <a:t>），然后再实现计算功能。接着根据CUDA编程的一般流程，编写主函数功能。</a:t>
            </a:r>
          </a:p>
        </p:txBody>
      </p:sp>
      <p:cxnSp>
        <p:nvCxnSpPr>
          <p:cNvPr id="9" name="直接连接符 8"/>
          <p:cNvCxnSpPr/>
          <p:nvPr/>
        </p:nvCxnSpPr>
        <p:spPr>
          <a:xfrm>
            <a:off x="10190569" y="1355292"/>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724650" y="1355292"/>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96340" y="1971040"/>
            <a:ext cx="3966210" cy="3046095"/>
          </a:xfrm>
          <a:prstGeom prst="rect">
            <a:avLst/>
          </a:prstGeom>
          <a:noFill/>
        </p:spPr>
        <p:txBody>
          <a:bodyPr wrap="square" rtlCol="0">
            <a:spAutoFit/>
          </a:bodyPr>
          <a:lstStyle/>
          <a:p>
            <a:pPr fontAlgn="auto">
              <a:lnSpc>
                <a:spcPct val="100000"/>
              </a:lnSpc>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b="1" spc="300" dirty="0">
                <a:solidFill>
                  <a:schemeClr val="tx1"/>
                </a:solidFill>
                <a:latin typeface="微软雅黑 Light" panose="020B0502040204020203" charset="-122"/>
                <a:ea typeface="微软雅黑 Light" panose="020B0502040204020203" charset="-122"/>
              </a:rPr>
              <a:t>编写完整的CUDA程序：要求定义数组A，实现初始化整数数组A[1000][1000]，</a:t>
            </a:r>
            <a:r>
              <a:rPr lang="zh-CN" altLang="en-US" sz="2400" b="1" spc="300" dirty="0">
                <a:solidFill>
                  <a:srgbClr val="1B3868"/>
                </a:solidFill>
                <a:latin typeface="微软雅黑 Light" panose="020B0502040204020203" charset="-122"/>
                <a:ea typeface="微软雅黑 Light" panose="020B0502040204020203" charset="-122"/>
              </a:rPr>
              <a:t>对二维数组A的每一行从下标为1的元素开始进行求和</a:t>
            </a:r>
            <a:r>
              <a:rPr lang="zh-CN" altLang="en-US" sz="2400" b="1" spc="300" dirty="0">
                <a:solidFill>
                  <a:schemeClr val="tx1"/>
                </a:solidFill>
                <a:latin typeface="微软雅黑 Light" panose="020B0502040204020203" charset="-122"/>
                <a:ea typeface="微软雅黑 Light" panose="020B0502040204020203" charset="-122"/>
              </a:rPr>
              <a:t>，并将求和结果保存在对应行的第0号元素。</a:t>
            </a:r>
          </a:p>
        </p:txBody>
      </p:sp>
      <p:cxnSp>
        <p:nvCxnSpPr>
          <p:cNvPr id="13" name="直接连接符 12"/>
          <p:cNvCxnSpPr/>
          <p:nvPr/>
        </p:nvCxnSpPr>
        <p:spPr>
          <a:xfrm>
            <a:off x="4358551" y="1355292"/>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92632" y="1355292"/>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923316"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7" name="文本框 7"/>
          <p:cNvSpPr txBox="1"/>
          <p:nvPr/>
        </p:nvSpPr>
        <p:spPr>
          <a:xfrm>
            <a:off x="2000253" y="1124419"/>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例 2-4</a:t>
            </a:r>
          </a:p>
        </p:txBody>
      </p:sp>
      <p:sp>
        <p:nvSpPr>
          <p:cNvPr id="18" name="文本框 7"/>
          <p:cNvSpPr txBox="1"/>
          <p:nvPr/>
        </p:nvSpPr>
        <p:spPr>
          <a:xfrm>
            <a:off x="7825649" y="1124419"/>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分析</a:t>
            </a:r>
          </a:p>
        </p:txBody>
      </p:sp>
      <p:cxnSp>
        <p:nvCxnSpPr>
          <p:cNvPr id="19" name="直接连接符 18"/>
          <p:cNvCxnSpPr/>
          <p:nvPr/>
        </p:nvCxnSpPr>
        <p:spPr>
          <a:xfrm flipH="1">
            <a:off x="3517900"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44800"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6787831"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9382415"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709315"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p:ph type="title"/>
          </p:nvPr>
        </p:nvSpPr>
        <p:spPr>
          <a:xfrm>
            <a:off x="198300" y="410845"/>
            <a:ext cx="4160251" cy="511110"/>
          </a:xfrm>
        </p:spPr>
        <p:txBody>
          <a:bodyPr/>
          <a:lstStyle/>
          <a:p>
            <a:r>
              <a:rPr lang="en-US" altLang="zh-CN" dirty="0"/>
              <a:t>2.12.3 CUDA</a:t>
            </a:r>
            <a:r>
              <a:rPr lang="zh-CN" altLang="en-US" dirty="0"/>
              <a:t>编程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r>
              <a:rPr lang="en-US" altLang="zh-CN" dirty="0" smtClean="0"/>
              <a:t>---</a:t>
            </a:r>
            <a:r>
              <a:rPr lang="zh-CN" altLang="en-US" dirty="0"/>
              <a:t>核函数</a:t>
            </a:r>
          </a:p>
        </p:txBody>
      </p:sp>
      <p:sp>
        <p:nvSpPr>
          <p:cNvPr id="3" name="矩形 2"/>
          <p:cNvSpPr/>
          <p:nvPr/>
        </p:nvSpPr>
        <p:spPr>
          <a:xfrm>
            <a:off x="706755" y="1233170"/>
            <a:ext cx="10779125" cy="5295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706755" y="1233170"/>
            <a:ext cx="10779125" cy="5354320"/>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rPr>
              <a:t>#include "cuda_runtime.h"  </a:t>
            </a:r>
          </a:p>
          <a:p>
            <a:r>
              <a:rPr b="1" dirty="0">
                <a:solidFill>
                  <a:srgbClr val="1B3868"/>
                </a:solidFill>
                <a:latin typeface="微软雅黑" panose="020B0503020204020204" pitchFamily="34" charset="-122"/>
                <a:ea typeface="微软雅黑" panose="020B0503020204020204" pitchFamily="34" charset="-122"/>
              </a:rPr>
              <a:t>#include "device_launch_parameters.h"  </a:t>
            </a:r>
          </a:p>
          <a:p>
            <a:r>
              <a:rPr b="1" dirty="0">
                <a:solidFill>
                  <a:srgbClr val="1B3868"/>
                </a:solidFill>
                <a:latin typeface="微软雅黑" panose="020B0503020204020204" pitchFamily="34" charset="-122"/>
                <a:ea typeface="微软雅黑" panose="020B0503020204020204" pitchFamily="34" charset="-122"/>
              </a:rPr>
              <a:t>#include &lt;stdio.h&gt;  </a:t>
            </a:r>
          </a:p>
          <a:p>
            <a:r>
              <a:rPr b="1" dirty="0">
                <a:solidFill>
                  <a:srgbClr val="1B3868"/>
                </a:solidFill>
                <a:latin typeface="微软雅黑" panose="020B0503020204020204" pitchFamily="34" charset="-122"/>
                <a:ea typeface="微软雅黑" panose="020B0503020204020204" pitchFamily="34" charset="-122"/>
              </a:rPr>
              <a:t>#include &lt;stdlib.h&gt;</a:t>
            </a:r>
          </a:p>
          <a:p>
            <a:r>
              <a:rPr b="1" dirty="0">
                <a:solidFill>
                  <a:srgbClr val="1B3868"/>
                </a:solidFill>
                <a:latin typeface="微软雅黑" panose="020B0503020204020204" pitchFamily="34" charset="-122"/>
                <a:ea typeface="微软雅黑" panose="020B0503020204020204" pitchFamily="34" charset="-122"/>
              </a:rPr>
              <a:t>#include &lt;math.h&gt;</a:t>
            </a:r>
          </a:p>
          <a:p>
            <a:r>
              <a:rPr b="1" dirty="0">
                <a:solidFill>
                  <a:srgbClr val="1B3868"/>
                </a:solidFill>
                <a:latin typeface="微软雅黑" panose="020B0503020204020204" pitchFamily="34" charset="-122"/>
                <a:ea typeface="微软雅黑" panose="020B0503020204020204" pitchFamily="34" charset="-122"/>
              </a:rPr>
              <a:t>#include &lt;time.h&gt;</a:t>
            </a:r>
          </a:p>
          <a:p>
            <a:r>
              <a:rPr b="1" dirty="0">
                <a:solidFill>
                  <a:srgbClr val="1B3868"/>
                </a:solidFill>
                <a:latin typeface="微软雅黑" panose="020B0503020204020204" pitchFamily="34" charset="-122"/>
                <a:ea typeface="微软雅黑" panose="020B0503020204020204" pitchFamily="34" charset="-122"/>
              </a:rPr>
              <a:t>#include &lt;string.h&gt;</a:t>
            </a:r>
          </a:p>
          <a:p>
            <a:r>
              <a:rPr b="1" dirty="0">
                <a:solidFill>
                  <a:srgbClr val="1B3868"/>
                </a:solidFill>
                <a:latin typeface="微软雅黑" panose="020B0503020204020204" pitchFamily="34" charset="-122"/>
                <a:ea typeface="微软雅黑" panose="020B0503020204020204" pitchFamily="34" charset="-122"/>
              </a:rPr>
              <a:t>#define N 1000</a:t>
            </a:r>
          </a:p>
          <a:p>
            <a:r>
              <a:rPr b="1" dirty="0">
                <a:solidFill>
                  <a:srgbClr val="1B3868"/>
                </a:solidFill>
                <a:latin typeface="微软雅黑" panose="020B0503020204020204" pitchFamily="34" charset="-122"/>
                <a:ea typeface="微软雅黑" panose="020B0503020204020204" pitchFamily="34" charset="-122"/>
              </a:rPr>
              <a:t>#define N_THREADS_PER_BLOCK 32</a:t>
            </a:r>
          </a:p>
          <a:p>
            <a:r>
              <a:rPr b="1" dirty="0">
                <a:solidFill>
                  <a:srgbClr val="1B3868"/>
                </a:solidFill>
                <a:latin typeface="微软雅黑" panose="020B0503020204020204" pitchFamily="34" charset="-122"/>
                <a:ea typeface="微软雅黑" panose="020B0503020204020204" pitchFamily="34" charset="-122"/>
              </a:rPr>
              <a:t>__global__ void kernel(int *A) {</a:t>
            </a:r>
          </a:p>
          <a:p>
            <a:r>
              <a:rPr b="1" dirty="0">
                <a:solidFill>
                  <a:srgbClr val="1B3868"/>
                </a:solidFill>
                <a:latin typeface="微软雅黑" panose="020B0503020204020204" pitchFamily="34" charset="-122"/>
                <a:ea typeface="微软雅黑" panose="020B0503020204020204" pitchFamily="34" charset="-122"/>
              </a:rPr>
              <a:t>    int row = blockIdx.x;</a:t>
            </a:r>
          </a:p>
          <a:p>
            <a:r>
              <a:rPr b="1" dirty="0">
                <a:solidFill>
                  <a:srgbClr val="1B3868"/>
                </a:solidFill>
                <a:latin typeface="微软雅黑" panose="020B0503020204020204" pitchFamily="34" charset="-122"/>
                <a:ea typeface="微软雅黑" panose="020B0503020204020204" pitchFamily="34" charset="-122"/>
              </a:rPr>
              <a:t>    int col = threadIdx.x;</a:t>
            </a:r>
          </a:p>
          <a:p>
            <a:r>
              <a:rPr b="1" dirty="0">
                <a:solidFill>
                  <a:srgbClr val="1B3868"/>
                </a:solidFill>
                <a:latin typeface="微软雅黑" panose="020B0503020204020204" pitchFamily="34" charset="-122"/>
                <a:ea typeface="微软雅黑" panose="020B0503020204020204" pitchFamily="34" charset="-122"/>
              </a:rPr>
              <a:t>    int height = blockDim.x;  </a:t>
            </a:r>
          </a:p>
          <a:p>
            <a:r>
              <a:rPr b="1" dirty="0">
                <a:solidFill>
                  <a:srgbClr val="1B3868"/>
                </a:solidFill>
                <a:latin typeface="微软雅黑" panose="020B0503020204020204" pitchFamily="34" charset="-122"/>
                <a:ea typeface="微软雅黑" panose="020B0503020204020204" pitchFamily="34" charset="-122"/>
              </a:rPr>
              <a:t>    int lineID = col + height * row; </a:t>
            </a:r>
            <a:r>
              <a:rPr b="1" dirty="0">
                <a:solidFill>
                  <a:srgbClr val="1B3868"/>
                </a:solidFill>
                <a:latin typeface="微软雅黑" panose="020B0503020204020204" pitchFamily="34" charset="-122"/>
                <a:ea typeface="微软雅黑" panose="020B0503020204020204" pitchFamily="34" charset="-122"/>
                <a:sym typeface="+mn-ea"/>
              </a:rPr>
              <a:t>// 根据blockID和threadID确定需要操作的行ID</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if (lineID &gt;= 0 &amp;&amp; lineID &lt; N) { </a:t>
            </a:r>
            <a:r>
              <a:rPr b="1" dirty="0">
                <a:solidFill>
                  <a:srgbClr val="1B3868"/>
                </a:solidFill>
                <a:latin typeface="微软雅黑" panose="020B0503020204020204" pitchFamily="34" charset="-122"/>
                <a:ea typeface="微软雅黑" panose="020B0503020204020204" pitchFamily="34" charset="-122"/>
                <a:sym typeface="+mn-ea"/>
              </a:rPr>
              <a:t>// 若行ID有效，则执行计算最大值操作</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i, sum = 0;</a:t>
            </a:r>
          </a:p>
          <a:p>
            <a:r>
              <a:rPr b="1" dirty="0">
                <a:solidFill>
                  <a:srgbClr val="1B3868"/>
                </a:solidFill>
                <a:latin typeface="微软雅黑" panose="020B0503020204020204" pitchFamily="34" charset="-122"/>
                <a:ea typeface="微软雅黑" panose="020B0503020204020204" pitchFamily="34" charset="-122"/>
              </a:rPr>
              <a:t>        for(i = 1; i &lt; N; i++) {</a:t>
            </a:r>
          </a:p>
          <a:p>
            <a:r>
              <a:rPr b="1" dirty="0">
                <a:solidFill>
                  <a:srgbClr val="1B3868"/>
                </a:solidFill>
                <a:latin typeface="微软雅黑" panose="020B0503020204020204" pitchFamily="34" charset="-122"/>
                <a:ea typeface="微软雅黑" panose="020B0503020204020204" pitchFamily="34" charset="-122"/>
              </a:rPr>
              <a:t>            sum += A[lineID * N + i];  }</a:t>
            </a:r>
          </a:p>
          <a:p>
            <a:r>
              <a:rPr b="1" dirty="0">
                <a:solidFill>
                  <a:srgbClr val="1B3868"/>
                </a:solidFill>
                <a:latin typeface="微软雅黑" panose="020B0503020204020204" pitchFamily="34" charset="-122"/>
                <a:ea typeface="微软雅黑" panose="020B0503020204020204" pitchFamily="34" charset="-122"/>
              </a:rPr>
              <a:t>        A[lineID * N] = sum;  }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r>
              <a:rPr lang="en-US" altLang="zh-CN" dirty="0" smtClean="0"/>
              <a:t>---</a:t>
            </a:r>
            <a:r>
              <a:rPr lang="zh-CN" altLang="en-US" dirty="0"/>
              <a:t>主程序</a:t>
            </a:r>
          </a:p>
        </p:txBody>
      </p:sp>
      <p:sp>
        <p:nvSpPr>
          <p:cNvPr id="3" name="矩形 2"/>
          <p:cNvSpPr/>
          <p:nvPr/>
        </p:nvSpPr>
        <p:spPr>
          <a:xfrm>
            <a:off x="9144" y="993648"/>
            <a:ext cx="12192000" cy="5836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15420" y="1123384"/>
            <a:ext cx="12192000" cy="5632311"/>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rPr>
              <a:t>int main(void) { // 定义数组A</a:t>
            </a:r>
          </a:p>
          <a:p>
            <a:r>
              <a:rPr b="1" dirty="0">
                <a:solidFill>
                  <a:srgbClr val="1B3868"/>
                </a:solidFill>
                <a:latin typeface="微软雅黑" panose="020B0503020204020204" pitchFamily="34" charset="-122"/>
                <a:ea typeface="微软雅黑" panose="020B0503020204020204" pitchFamily="34" charset="-122"/>
              </a:rPr>
              <a:t>	int A[N][N];</a:t>
            </a:r>
          </a:p>
          <a:p>
            <a:r>
              <a:rPr b="1" dirty="0">
                <a:solidFill>
                  <a:srgbClr val="1B3868"/>
                </a:solidFill>
                <a:latin typeface="微软雅黑" panose="020B0503020204020204" pitchFamily="34" charset="-122"/>
                <a:ea typeface="微软雅黑" panose="020B0503020204020204" pitchFamily="34" charset="-122"/>
              </a:rPr>
              <a:t>	int i, j;</a:t>
            </a:r>
            <a:r>
              <a:rPr b="1" dirty="0">
                <a:solidFill>
                  <a:srgbClr val="1B3868"/>
                </a:solidFill>
                <a:latin typeface="微软雅黑" panose="020B0503020204020204" pitchFamily="34" charset="-122"/>
                <a:ea typeface="微软雅黑" panose="020B0503020204020204" pitchFamily="34" charset="-122"/>
                <a:sym typeface="+mn-ea"/>
              </a:rPr>
              <a:t>// 随机初始化数组A，每行从下标1开始，第0个元素用于记录该行最大值</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for (i = 0; i &lt; N; i++){</a:t>
            </a:r>
          </a:p>
          <a:p>
            <a:r>
              <a:rPr b="1" dirty="0">
                <a:solidFill>
                  <a:srgbClr val="1B3868"/>
                </a:solidFill>
                <a:latin typeface="微软雅黑" panose="020B0503020204020204" pitchFamily="34" charset="-122"/>
                <a:ea typeface="微软雅黑" panose="020B0503020204020204" pitchFamily="34" charset="-122"/>
              </a:rPr>
              <a:t>        A[i][0] = 0;</a:t>
            </a:r>
          </a:p>
          <a:p>
            <a:r>
              <a:rPr b="1" dirty="0">
                <a:solidFill>
                  <a:srgbClr val="1B3868"/>
                </a:solidFill>
                <a:latin typeface="微软雅黑" panose="020B0503020204020204" pitchFamily="34" charset="-122"/>
                <a:ea typeface="微软雅黑" panose="020B0503020204020204" pitchFamily="34" charset="-122"/>
              </a:rPr>
              <a:t>		for (j = 1; j &lt; N; j++){</a:t>
            </a:r>
          </a:p>
          <a:p>
            <a:r>
              <a:rPr b="1" dirty="0">
                <a:solidFill>
                  <a:srgbClr val="1B3868"/>
                </a:solidFill>
                <a:latin typeface="微软雅黑" panose="020B0503020204020204" pitchFamily="34" charset="-122"/>
                <a:ea typeface="微软雅黑" panose="020B0503020204020204" pitchFamily="34" charset="-122"/>
              </a:rPr>
              <a:t>			A[i][j] = rand()%10; }  }</a:t>
            </a:r>
          </a:p>
          <a:p>
            <a:r>
              <a:rPr b="1" dirty="0">
                <a:solidFill>
                  <a:srgbClr val="1B3868"/>
                </a:solidFill>
                <a:latin typeface="微软雅黑" panose="020B0503020204020204" pitchFamily="34" charset="-122"/>
                <a:ea typeface="微软雅黑" panose="020B0503020204020204" pitchFamily="34" charset="-122"/>
              </a:rPr>
              <a:t>        int *dev_A;</a:t>
            </a:r>
            <a:r>
              <a:rPr b="1" dirty="0">
                <a:solidFill>
                  <a:srgbClr val="1B3868"/>
                </a:solidFill>
                <a:latin typeface="微软雅黑" panose="020B0503020204020204" pitchFamily="34" charset="-122"/>
                <a:ea typeface="微软雅黑" panose="020B0503020204020204" pitchFamily="34" charset="-122"/>
                <a:sym typeface="+mn-ea"/>
              </a:rPr>
              <a:t> // 定义数组A在GPU端的指针dev_A</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cudaSetDevice(0);</a:t>
            </a:r>
          </a:p>
          <a:p>
            <a:r>
              <a:rPr b="1" dirty="0">
                <a:solidFill>
                  <a:srgbClr val="1B3868"/>
                </a:solidFill>
                <a:latin typeface="微软雅黑" panose="020B0503020204020204" pitchFamily="34" charset="-122"/>
                <a:ea typeface="微软雅黑" panose="020B0503020204020204" pitchFamily="34" charset="-122"/>
              </a:rPr>
              <a:t>    cudaMalloc((void**)&amp;dev_A, N * N * sizeof(int)); </a:t>
            </a:r>
            <a:r>
              <a:rPr b="1" dirty="0">
                <a:solidFill>
                  <a:srgbClr val="1B3868"/>
                </a:solidFill>
                <a:latin typeface="微软雅黑" panose="020B0503020204020204" pitchFamily="34" charset="-122"/>
                <a:ea typeface="微软雅黑" panose="020B0503020204020204" pitchFamily="34" charset="-122"/>
                <a:sym typeface="+mn-ea"/>
              </a:rPr>
              <a:t>//在GPU显存中开辟用于存放数组A的空间</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cudaMemcpy(dev_A, A, N * N * sizeof(int), cudaMemcpyHostToDevice);</a:t>
            </a:r>
            <a:r>
              <a:rPr b="1" dirty="0">
                <a:solidFill>
                  <a:srgbClr val="1B3868"/>
                </a:solidFill>
                <a:latin typeface="微软雅黑" panose="020B0503020204020204" pitchFamily="34" charset="-122"/>
                <a:ea typeface="微软雅黑" panose="020B0503020204020204" pitchFamily="34" charset="-122"/>
                <a:sym typeface="+mn-ea"/>
              </a:rPr>
              <a:t>// 将数组A由主机端复制到显存端</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kernel &lt;&lt; &lt;(N+N_THREADS_PER_BLOCK-1)/N_THREADS_PER_BLOCK, N_THREADS_PER_BLOCK  &gt;&gt; &gt; (dev_A);</a:t>
            </a:r>
            <a:r>
              <a:rPr b="1" dirty="0">
                <a:solidFill>
                  <a:srgbClr val="1B3868"/>
                </a:solidFill>
                <a:latin typeface="微软雅黑" panose="020B0503020204020204" pitchFamily="34" charset="-122"/>
                <a:ea typeface="微软雅黑" panose="020B0503020204020204" pitchFamily="34" charset="-122"/>
                <a:sym typeface="+mn-ea"/>
              </a:rPr>
              <a:t>// 执行核函数，传入数组A指针，并设置线程块数和线程数</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cudaMemcpy(A, dev_A, N * N * sizeof(int), cudaMemcpyDeviceToHost); </a:t>
            </a:r>
            <a:r>
              <a:rPr b="1" dirty="0">
                <a:solidFill>
                  <a:srgbClr val="1B3868"/>
                </a:solidFill>
                <a:latin typeface="微软雅黑" panose="020B0503020204020204" pitchFamily="34" charset="-122"/>
                <a:ea typeface="微软雅黑" panose="020B0503020204020204" pitchFamily="34" charset="-122"/>
                <a:sym typeface="+mn-ea"/>
              </a:rPr>
              <a:t>// 将计算后的数组A由显存复制回主机端</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cudaFree(dev_A);</a:t>
            </a:r>
            <a:r>
              <a:rPr b="1" dirty="0">
                <a:solidFill>
                  <a:srgbClr val="1B3868"/>
                </a:solidFill>
                <a:latin typeface="微软雅黑" panose="020B0503020204020204" pitchFamily="34" charset="-122"/>
                <a:ea typeface="微软雅黑" panose="020B0503020204020204" pitchFamily="34" charset="-122"/>
                <a:sym typeface="+mn-ea"/>
              </a:rPr>
              <a:t>// 释放显存空间</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for (i = 0; i &lt; N; i++) {</a:t>
            </a:r>
            <a:r>
              <a:rPr b="1" dirty="0">
                <a:solidFill>
                  <a:srgbClr val="1B3868"/>
                </a:solidFill>
                <a:latin typeface="微软雅黑" panose="020B0503020204020204" pitchFamily="34" charset="-122"/>
                <a:ea typeface="微软雅黑" panose="020B0503020204020204" pitchFamily="34" charset="-122"/>
                <a:sym typeface="+mn-ea"/>
              </a:rPr>
              <a:t>// 输出计算结果</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for (j = 0; j &lt; N; j++)</a:t>
            </a:r>
          </a:p>
          <a:p>
            <a:r>
              <a:rPr b="1" dirty="0">
                <a:solidFill>
                  <a:srgbClr val="1B3868"/>
                </a:solidFill>
                <a:latin typeface="微软雅黑" panose="020B0503020204020204" pitchFamily="34" charset="-122"/>
                <a:ea typeface="微软雅黑" panose="020B0503020204020204" pitchFamily="34" charset="-122"/>
              </a:rPr>
              <a:t>        	printf("%d ", A[i][j]);</a:t>
            </a:r>
          </a:p>
          <a:p>
            <a:r>
              <a:rPr b="1" dirty="0">
                <a:solidFill>
                  <a:srgbClr val="1B3868"/>
                </a:solidFill>
                <a:latin typeface="微软雅黑" panose="020B0503020204020204" pitchFamily="34" charset="-122"/>
                <a:ea typeface="微软雅黑" panose="020B0503020204020204" pitchFamily="34" charset="-122"/>
              </a:rPr>
              <a:t>     	printf("\n");  } }</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840" y="2838463"/>
            <a:ext cx="7386320" cy="1325880"/>
          </a:xfrm>
        </p:spPr>
        <p:txBody>
          <a:bodyPr>
            <a:normAutofit/>
          </a:bodyPr>
          <a:lstStyle/>
          <a:p>
            <a:r>
              <a:rPr lang="en-US" sz="3600" dirty="0" smtClean="0"/>
              <a:t>2.13 </a:t>
            </a:r>
            <a:r>
              <a:rPr lang="en-US" sz="3600" dirty="0" err="1" smtClean="0"/>
              <a:t>OpenMP-CUDA</a:t>
            </a:r>
            <a:r>
              <a:rPr lang="en-US" sz="3600" dirty="0" err="1"/>
              <a:t>混合编程</a:t>
            </a:r>
            <a:endParaRPr lang="en-US" sz="36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1104901" y="635000"/>
            <a:ext cx="9312276" cy="5942013"/>
          </a:xfrm>
          <a:solidFill>
            <a:schemeClr val="bg1"/>
          </a:solidFill>
        </p:spPr>
        <p:txBody>
          <a:bodyPr/>
          <a:lstStyle/>
          <a:p>
            <a:pPr eaLnBrk="1" hangingPunct="1"/>
            <a:r>
              <a:rPr lang="zh-CN" altLang="en-US" dirty="0" smtClean="0"/>
              <a:t> 例</a:t>
            </a:r>
            <a:r>
              <a:rPr lang="en-US" altLang="zh-CN" dirty="0"/>
              <a:t>1</a:t>
            </a:r>
            <a:r>
              <a:rPr lang="zh-CN" altLang="en-US" dirty="0"/>
              <a:t>：计算</a:t>
            </a:r>
            <a:r>
              <a:rPr lang="en-US" altLang="zh-CN" dirty="0"/>
              <a:t>C = A + B</a:t>
            </a:r>
            <a:r>
              <a:rPr lang="zh-CN" altLang="en-US" dirty="0"/>
              <a:t>，</a:t>
            </a:r>
            <a:r>
              <a:rPr lang="en-US" altLang="zh-CN" dirty="0"/>
              <a:t>A</a:t>
            </a:r>
            <a:r>
              <a:rPr lang="zh-CN" altLang="en-US" dirty="0"/>
              <a:t>、</a:t>
            </a:r>
            <a:r>
              <a:rPr lang="en-US" altLang="zh-CN" dirty="0"/>
              <a:t>B</a:t>
            </a:r>
            <a:r>
              <a:rPr lang="zh-CN" altLang="en-US" dirty="0"/>
              <a:t>、</a:t>
            </a:r>
            <a:r>
              <a:rPr lang="en-US" altLang="zh-CN" dirty="0"/>
              <a:t>C</a:t>
            </a:r>
            <a:r>
              <a:rPr lang="zh-CN" altLang="en-US" dirty="0"/>
              <a:t>均为</a:t>
            </a:r>
            <a:r>
              <a:rPr lang="en-US" altLang="zh-CN" dirty="0"/>
              <a:t>200</a:t>
            </a:r>
            <a:r>
              <a:rPr lang="en-US" altLang="en-US" dirty="0"/>
              <a:t>×</a:t>
            </a:r>
            <a:r>
              <a:rPr lang="en-US" altLang="zh-CN" dirty="0"/>
              <a:t>200</a:t>
            </a:r>
            <a:r>
              <a:rPr lang="zh-CN" altLang="en-US" dirty="0"/>
              <a:t>的矩阵，分析在一般的计算机上和在向量计算机上运算的区别</a:t>
            </a:r>
          </a:p>
          <a:p>
            <a:pPr marL="0" indent="0" eaLnBrk="1" hangingPunct="1">
              <a:buNone/>
            </a:pPr>
            <a:endParaRPr lang="en-US" altLang="zh-CN" dirty="0"/>
          </a:p>
          <a:p>
            <a:pPr marL="0" indent="0" eaLnBrk="1" hangingPunct="1">
              <a:buNone/>
            </a:pPr>
            <a:r>
              <a:rPr lang="zh-CN" altLang="en-US" dirty="0" smtClean="0"/>
              <a:t>解</a:t>
            </a:r>
            <a:r>
              <a:rPr lang="zh-CN" altLang="en-US" dirty="0"/>
              <a:t>：如果在没有向量数据表示的计算机上实现，一般需要</a:t>
            </a:r>
            <a:r>
              <a:rPr lang="en-US" altLang="zh-CN" dirty="0"/>
              <a:t>6</a:t>
            </a:r>
            <a:r>
              <a:rPr lang="zh-CN" altLang="en-US" dirty="0"/>
              <a:t>条指令，其中有</a:t>
            </a:r>
            <a:r>
              <a:rPr lang="en-US" altLang="zh-CN" dirty="0"/>
              <a:t>4</a:t>
            </a:r>
            <a:r>
              <a:rPr lang="zh-CN" altLang="en-US" dirty="0"/>
              <a:t>条指令要循环</a:t>
            </a:r>
            <a:r>
              <a:rPr lang="en-US" altLang="zh-CN" dirty="0"/>
              <a:t>4</a:t>
            </a:r>
            <a:r>
              <a:rPr lang="zh-CN" altLang="en-US" dirty="0"/>
              <a:t>万次，因此，</a:t>
            </a:r>
            <a:r>
              <a:rPr lang="en-US" altLang="zh-CN" dirty="0"/>
              <a:t>CPU</a:t>
            </a:r>
            <a:r>
              <a:rPr lang="zh-CN" altLang="en-US" dirty="0"/>
              <a:t>与主存的通信量</a:t>
            </a:r>
            <a:r>
              <a:rPr lang="zh-CN" altLang="en-US" dirty="0" smtClean="0"/>
              <a:t>：</a:t>
            </a:r>
          </a:p>
          <a:p>
            <a:pPr lvl="1" eaLnBrk="1" hangingPunct="1">
              <a:buClr>
                <a:srgbClr val="A50021"/>
              </a:buClr>
              <a:buFont typeface="Wingdings" panose="05000000000000000000" pitchFamily="2" charset="2"/>
              <a:buChar char="Ø"/>
            </a:pPr>
            <a:r>
              <a:rPr lang="zh-CN" altLang="en-US" dirty="0" smtClean="0">
                <a:solidFill>
                  <a:srgbClr val="A50021"/>
                </a:solidFill>
              </a:rPr>
              <a:t>取指令：</a:t>
            </a:r>
            <a:r>
              <a:rPr lang="en-US" altLang="zh-CN" dirty="0" smtClean="0"/>
              <a:t>2+4×40,000</a:t>
            </a:r>
            <a:r>
              <a:rPr lang="zh-CN" altLang="en-US" dirty="0" smtClean="0"/>
              <a:t>条</a:t>
            </a:r>
          </a:p>
          <a:p>
            <a:pPr lvl="1" eaLnBrk="1" hangingPunct="1">
              <a:buClr>
                <a:srgbClr val="A50021"/>
              </a:buClr>
              <a:buFont typeface="Wingdings" panose="05000000000000000000" pitchFamily="2" charset="2"/>
              <a:buChar char="Ø"/>
            </a:pPr>
            <a:r>
              <a:rPr lang="zh-CN" altLang="en-US" dirty="0" smtClean="0">
                <a:solidFill>
                  <a:srgbClr val="A50021"/>
                </a:solidFill>
              </a:rPr>
              <a:t>读或写数据：</a:t>
            </a:r>
            <a:r>
              <a:rPr lang="en-US" altLang="zh-CN" dirty="0" smtClean="0"/>
              <a:t>3×40,000</a:t>
            </a:r>
            <a:r>
              <a:rPr lang="zh-CN" altLang="en-US" dirty="0" smtClean="0"/>
              <a:t>条</a:t>
            </a:r>
          </a:p>
          <a:p>
            <a:pPr lvl="1" eaLnBrk="1" hangingPunct="1">
              <a:buFont typeface="Wingdings" panose="05000000000000000000" pitchFamily="2" charset="2"/>
              <a:buNone/>
            </a:pPr>
            <a:r>
              <a:rPr lang="zh-CN" altLang="en-US" dirty="0" smtClean="0">
                <a:solidFill>
                  <a:srgbClr val="A50021"/>
                </a:solidFill>
              </a:rPr>
              <a:t>共要访问主存：</a:t>
            </a:r>
            <a:r>
              <a:rPr lang="en-US" altLang="zh-CN" dirty="0" smtClean="0"/>
              <a:t>7×40,000</a:t>
            </a:r>
            <a:r>
              <a:rPr lang="zh-CN" altLang="en-US" dirty="0" smtClean="0"/>
              <a:t>次以上</a:t>
            </a:r>
          </a:p>
          <a:p>
            <a:pPr lvl="1" eaLnBrk="1" hangingPunct="1">
              <a:buClr>
                <a:srgbClr val="A50021"/>
              </a:buClr>
              <a:buFont typeface="Wingdings" panose="05000000000000000000" pitchFamily="2" charset="2"/>
              <a:buChar char="Ø"/>
            </a:pPr>
            <a:r>
              <a:rPr lang="zh-CN" altLang="en-US" dirty="0" smtClean="0"/>
              <a:t>如果有向量数据表示，只需</a:t>
            </a:r>
            <a:r>
              <a:rPr lang="zh-CN" altLang="en-US" dirty="0" smtClean="0">
                <a:solidFill>
                  <a:srgbClr val="A50021"/>
                </a:solidFill>
              </a:rPr>
              <a:t>一条</a:t>
            </a:r>
            <a:r>
              <a:rPr lang="zh-CN" altLang="en-US" dirty="0" smtClean="0"/>
              <a:t>指令</a:t>
            </a:r>
          </a:p>
          <a:p>
            <a:pPr lvl="1" eaLnBrk="1" hangingPunct="1">
              <a:buFont typeface="Wingdings" panose="05000000000000000000" pitchFamily="2" charset="2"/>
              <a:buNone/>
            </a:pPr>
            <a:r>
              <a:rPr lang="zh-CN" altLang="en-US" dirty="0" smtClean="0"/>
              <a:t>减少访问主存（取指令）次数</a:t>
            </a:r>
            <a:r>
              <a:rPr lang="en-US" altLang="zh-CN" dirty="0" smtClean="0"/>
              <a:t>4×40,000</a:t>
            </a:r>
            <a:r>
              <a:rPr lang="zh-CN" altLang="en-US" dirty="0" smtClean="0"/>
              <a:t>次</a:t>
            </a:r>
          </a:p>
        </p:txBody>
      </p:sp>
    </p:spTree>
    <p:extLst>
      <p:ext uri="{BB962C8B-B14F-4D97-AF65-F5344CB8AC3E}">
        <p14:creationId xmlns:p14="http://schemas.microsoft.com/office/powerpoint/2010/main" val="212019039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7007352" cy="511175"/>
          </a:xfrm>
        </p:spPr>
        <p:txBody>
          <a:bodyPr/>
          <a:lstStyle/>
          <a:p>
            <a:r>
              <a:rPr lang="en-US" altLang="zh-CN" dirty="0"/>
              <a:t>2.13 </a:t>
            </a:r>
            <a:r>
              <a:rPr lang="en-US" altLang="zh-CN" dirty="0" err="1" smtClean="0"/>
              <a:t>OpenMP</a:t>
            </a:r>
            <a:r>
              <a:rPr lang="en-US" altLang="zh-CN" dirty="0" smtClean="0"/>
              <a:t>-CUDA </a:t>
            </a:r>
            <a:r>
              <a:rPr lang="zh-CN" altLang="en-US" dirty="0"/>
              <a:t>混合编程</a:t>
            </a:r>
          </a:p>
        </p:txBody>
      </p:sp>
      <p:sp>
        <p:nvSpPr>
          <p:cNvPr id="4" name="文本框 3"/>
          <p:cNvSpPr txBox="1"/>
          <p:nvPr/>
        </p:nvSpPr>
        <p:spPr>
          <a:xfrm>
            <a:off x="395558" y="1317879"/>
            <a:ext cx="11171555" cy="4924425"/>
          </a:xfrm>
          <a:prstGeom prst="rect">
            <a:avLst/>
          </a:prstGeom>
          <a:noFill/>
        </p:spPr>
        <p:txBody>
          <a:bodyPr wrap="square" rtlCol="0">
            <a:spAutoFit/>
          </a:bodyPr>
          <a:lstStyle/>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  CPU</a:t>
            </a:r>
            <a:r>
              <a:rPr lang="zh-CN" altLang="en-US" sz="2400" spc="300" dirty="0">
                <a:solidFill>
                  <a:schemeClr val="tx1"/>
                </a:solidFill>
                <a:latin typeface="微软雅黑 Light" panose="020B0502040204020203" charset="-122"/>
                <a:ea typeface="微软雅黑 Light" panose="020B0502040204020203" charset="-122"/>
              </a:rPr>
              <a:t>和GPU都有很多内核，都能用来进行并行计算</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  GPU由上千</a:t>
            </a:r>
            <a:r>
              <a:rPr lang="zh-CN" altLang="en-US" sz="2400" spc="300" dirty="0">
                <a:solidFill>
                  <a:schemeClr val="tx1"/>
                </a:solidFill>
                <a:latin typeface="微软雅黑 Light" panose="020B0502040204020203" charset="-122"/>
                <a:ea typeface="微软雅黑 Light" panose="020B0502040204020203" charset="-122"/>
              </a:rPr>
              <a:t>个内核</a:t>
            </a:r>
            <a:r>
              <a:rPr lang="zh-CN" altLang="en-US" sz="2400" spc="300" dirty="0" smtClean="0">
                <a:solidFill>
                  <a:schemeClr val="tx1"/>
                </a:solidFill>
                <a:latin typeface="微软雅黑 Light" panose="020B0502040204020203" charset="-122"/>
                <a:ea typeface="微软雅黑 Light" panose="020B0502040204020203" charset="-122"/>
              </a:rPr>
              <a:t>（</a:t>
            </a:r>
            <a:r>
              <a:rPr lang="en-US" altLang="zh-CN" sz="2400" spc="300" dirty="0" smtClean="0">
                <a:solidFill>
                  <a:schemeClr val="tx1"/>
                </a:solidFill>
                <a:latin typeface="微软雅黑 Light" panose="020B0502040204020203" charset="-122"/>
                <a:ea typeface="微软雅黑 Light" panose="020B0502040204020203" charset="-122"/>
              </a:rPr>
              <a:t>SP</a:t>
            </a:r>
            <a:r>
              <a:rPr lang="zh-CN" altLang="en-US" sz="2400" spc="300" dirty="0" smtClean="0">
                <a:solidFill>
                  <a:schemeClr val="tx1"/>
                </a:solidFill>
                <a:latin typeface="微软雅黑 Light" panose="020B0502040204020203" charset="-122"/>
                <a:ea typeface="微软雅黑 Light" panose="020B0502040204020203" charset="-122"/>
              </a:rPr>
              <a:t>），</a:t>
            </a:r>
            <a:r>
              <a:rPr lang="zh-CN" altLang="en-US" sz="2400" spc="300" dirty="0">
                <a:solidFill>
                  <a:schemeClr val="tx1"/>
                </a:solidFill>
                <a:latin typeface="微软雅黑 Light" panose="020B0502040204020203" charset="-122"/>
                <a:ea typeface="微软雅黑 Light" panose="020B0502040204020203" charset="-122"/>
              </a:rPr>
              <a:t>计算</a:t>
            </a:r>
            <a:r>
              <a:rPr lang="zh-CN" altLang="en-US" sz="2400" spc="300" dirty="0" smtClean="0">
                <a:solidFill>
                  <a:schemeClr val="tx1"/>
                </a:solidFill>
                <a:latin typeface="微软雅黑 Light" panose="020B0502040204020203" charset="-122"/>
                <a:ea typeface="微软雅黑 Light" panose="020B0502040204020203" charset="-122"/>
              </a:rPr>
              <a:t>能力强</a:t>
            </a:r>
            <a:r>
              <a:rPr lang="zh-CN" altLang="en-US" sz="2400" spc="300" dirty="0">
                <a:solidFill>
                  <a:schemeClr val="tx1"/>
                </a:solidFill>
                <a:latin typeface="微软雅黑 Light" panose="020B0502040204020203" charset="-122"/>
                <a:ea typeface="微软雅黑 Light" panose="020B0502040204020203" charset="-122"/>
              </a:rPr>
              <a:t>，适合处理大规模的数据并行计算（</a:t>
            </a:r>
            <a:r>
              <a:rPr lang="zh-CN" altLang="en-US" sz="2400" spc="300" dirty="0">
                <a:solidFill>
                  <a:srgbClr val="FF0000"/>
                </a:solidFill>
                <a:latin typeface="微软雅黑 Light" panose="020B0502040204020203" charset="-122"/>
                <a:ea typeface="微软雅黑 Light" panose="020B0502040204020203" charset="-122"/>
              </a:rPr>
              <a:t>SIMD</a:t>
            </a:r>
            <a:r>
              <a:rPr lang="zh-CN" altLang="en-US" sz="2400" spc="300" dirty="0">
                <a:solidFill>
                  <a:schemeClr val="tx1"/>
                </a:solidFill>
                <a:latin typeface="微软雅黑 Light" panose="020B0502040204020203" charset="-122"/>
                <a:ea typeface="微软雅黑 Light" panose="020B0502040204020203" charset="-122"/>
              </a:rPr>
              <a:t>）任务</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  CPU</a:t>
            </a:r>
            <a:r>
              <a:rPr lang="zh-CN" altLang="en-US" sz="2400" spc="300" dirty="0">
                <a:solidFill>
                  <a:schemeClr val="tx1"/>
                </a:solidFill>
                <a:latin typeface="微软雅黑 Light" panose="020B0502040204020203" charset="-122"/>
                <a:ea typeface="微软雅黑 Light" panose="020B0502040204020203" charset="-122"/>
              </a:rPr>
              <a:t>也有几十个内核，计算能力较弱，</a:t>
            </a:r>
            <a:r>
              <a:rPr lang="zh-CN" altLang="en-US" sz="2400" spc="300" dirty="0" smtClean="0">
                <a:solidFill>
                  <a:schemeClr val="tx1"/>
                </a:solidFill>
                <a:latin typeface="微软雅黑 Light" panose="020B0502040204020203" charset="-122"/>
                <a:ea typeface="微软雅黑 Light" panose="020B0502040204020203" charset="-122"/>
              </a:rPr>
              <a:t>但单个核</a:t>
            </a:r>
            <a:r>
              <a:rPr lang="zh-CN" altLang="en-US" sz="2400" spc="300" dirty="0">
                <a:solidFill>
                  <a:schemeClr val="tx1"/>
                </a:solidFill>
                <a:latin typeface="微软雅黑 Light" panose="020B0502040204020203" charset="-122"/>
                <a:ea typeface="微软雅黑 Light" panose="020B0502040204020203" charset="-122"/>
              </a:rPr>
              <a:t>的计算能力</a:t>
            </a:r>
            <a:r>
              <a:rPr lang="zh-CN" altLang="en-US" sz="2400" spc="300" dirty="0" smtClean="0">
                <a:solidFill>
                  <a:schemeClr val="tx1"/>
                </a:solidFill>
                <a:latin typeface="微软雅黑 Light" panose="020B0502040204020203" charset="-122"/>
                <a:ea typeface="微软雅黑 Light" panose="020B0502040204020203" charset="-122"/>
              </a:rPr>
              <a:t>比</a:t>
            </a:r>
            <a:r>
              <a:rPr lang="en-US" altLang="zh-CN" sz="2400" spc="300" dirty="0" smtClean="0">
                <a:solidFill>
                  <a:schemeClr val="tx1"/>
                </a:solidFill>
                <a:latin typeface="微软雅黑 Light" panose="020B0502040204020203" charset="-122"/>
                <a:ea typeface="微软雅黑 Light" panose="020B0502040204020203" charset="-122"/>
              </a:rPr>
              <a:t>SP</a:t>
            </a:r>
            <a:r>
              <a:rPr lang="zh-CN" altLang="en-US" sz="2400" spc="300" dirty="0" smtClean="0">
                <a:solidFill>
                  <a:schemeClr val="tx1"/>
                </a:solidFill>
                <a:latin typeface="微软雅黑 Light" panose="020B0502040204020203" charset="-122"/>
                <a:ea typeface="微软雅黑 Light" panose="020B0502040204020203" charset="-122"/>
              </a:rPr>
              <a:t>强，且这些核</a:t>
            </a:r>
            <a:r>
              <a:rPr lang="zh-CN" altLang="en-US" sz="2400" spc="300" dirty="0">
                <a:solidFill>
                  <a:schemeClr val="tx1"/>
                </a:solidFill>
                <a:latin typeface="微软雅黑 Light" panose="020B0502040204020203" charset="-122"/>
                <a:ea typeface="微软雅黑 Light" panose="020B0502040204020203" charset="-122"/>
              </a:rPr>
              <a:t>可以处理MIMD类型</a:t>
            </a:r>
            <a:r>
              <a:rPr lang="zh-CN" altLang="en-US" sz="2400" spc="300" dirty="0" smtClean="0">
                <a:solidFill>
                  <a:schemeClr val="tx1"/>
                </a:solidFill>
                <a:latin typeface="微软雅黑 Light" panose="020B0502040204020203" charset="-122"/>
                <a:ea typeface="微软雅黑 Light" panose="020B0502040204020203" charset="-122"/>
              </a:rPr>
              <a:t>的任务</a:t>
            </a:r>
            <a:r>
              <a:rPr lang="zh-CN" altLang="en-US" sz="2400" spc="300" dirty="0">
                <a:solidFill>
                  <a:schemeClr val="tx1"/>
                </a:solidFill>
                <a:latin typeface="微软雅黑 Light" panose="020B0502040204020203" charset="-122"/>
                <a:ea typeface="微软雅黑 Light" panose="020B0502040204020203" charset="-122"/>
              </a:rPr>
              <a:t>，因此多核CPU</a:t>
            </a:r>
            <a:r>
              <a:rPr lang="zh-CN" altLang="en-US" sz="2400" spc="300" dirty="0">
                <a:solidFill>
                  <a:srgbClr val="FF0000"/>
                </a:solidFill>
                <a:latin typeface="微软雅黑 Light" panose="020B0502040204020203" charset="-122"/>
                <a:ea typeface="微软雅黑 Light" panose="020B0502040204020203" charset="-122"/>
              </a:rPr>
              <a:t>适用范围比GPU广</a:t>
            </a:r>
            <a:r>
              <a:rPr lang="zh-CN" altLang="en-US" sz="2400" spc="300" dirty="0">
                <a:solidFill>
                  <a:schemeClr val="tx1"/>
                </a:solidFill>
                <a:latin typeface="微软雅黑 Light" panose="020B0502040204020203" charset="-122"/>
                <a:ea typeface="微软雅黑 Light" panose="020B0502040204020203" charset="-122"/>
              </a:rPr>
              <a:t>，能在GPU上计算的SIMD任务在CPU上也能计算。</a:t>
            </a:r>
          </a:p>
          <a:p>
            <a:pPr indent="457200" fontAlgn="auto">
              <a:spcBef>
                <a:spcPts val="600"/>
              </a:spcBef>
              <a:spcAft>
                <a:spcPts val="600"/>
              </a:spcAft>
            </a:pPr>
            <a:r>
              <a:rPr lang="zh-CN" altLang="en-US" sz="2400" spc="300" dirty="0">
                <a:latin typeface="微软雅黑 Light" panose="020B0502040204020203" charset="-122"/>
                <a:ea typeface="微软雅黑 Light" panose="020B0502040204020203" charset="-122"/>
              </a:rPr>
              <a:t>一</a:t>
            </a:r>
            <a:r>
              <a:rPr lang="zh-CN" altLang="en-US" sz="2400" spc="300" dirty="0" smtClean="0">
                <a:latin typeface="微软雅黑 Light" panose="020B0502040204020203" charset="-122"/>
                <a:ea typeface="微软雅黑 Light" panose="020B0502040204020203" charset="-122"/>
              </a:rPr>
              <a:t>种</a:t>
            </a:r>
            <a:r>
              <a:rPr lang="zh-CN" altLang="en-US" sz="2400" spc="300" dirty="0" smtClean="0">
                <a:solidFill>
                  <a:schemeClr val="tx1"/>
                </a:solidFill>
                <a:latin typeface="微软雅黑 Light" panose="020B0502040204020203" charset="-122"/>
                <a:ea typeface="微软雅黑 Light" panose="020B0502040204020203" charset="-122"/>
              </a:rPr>
              <a:t>并行程序设计</a:t>
            </a:r>
            <a:r>
              <a:rPr lang="zh-CN" altLang="en-US" sz="2400" spc="300" dirty="0" smtClean="0">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① </a:t>
            </a:r>
            <a:r>
              <a:rPr lang="zh-CN" altLang="en-US" sz="2400" spc="300" dirty="0">
                <a:solidFill>
                  <a:schemeClr val="tx1"/>
                </a:solidFill>
                <a:latin typeface="微软雅黑 Light" panose="020B0502040204020203" charset="-122"/>
                <a:ea typeface="微软雅黑 Light" panose="020B0502040204020203" charset="-122"/>
              </a:rPr>
              <a:t>先基于OpenMP的程序并行，并验证程序正确</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② </a:t>
            </a:r>
            <a:r>
              <a:rPr lang="zh-CN" altLang="en-US" sz="2400" spc="300" dirty="0">
                <a:solidFill>
                  <a:schemeClr val="tx1"/>
                </a:solidFill>
                <a:latin typeface="微软雅黑 Light" panose="020B0502040204020203" charset="-122"/>
                <a:ea typeface="微软雅黑 Light" panose="020B0502040204020203" charset="-122"/>
              </a:rPr>
              <a:t>在OpenMP并行计算中把计算量大的SIMD计算分配给GPU，这部分计算用CUDA编程实现。不要把计算量小的任务交给GPU，可能导致GPU的计算速度不如一个CPU内核</a:t>
            </a:r>
            <a:r>
              <a:rPr lang="zh-CN" altLang="en-US" sz="2400" spc="300" dirty="0" smtClean="0">
                <a:solidFill>
                  <a:schemeClr val="tx1"/>
                </a:solidFill>
                <a:latin typeface="微软雅黑 Light" panose="020B0502040204020203" charset="-122"/>
                <a:ea typeface="微软雅黑 Light" panose="020B0502040204020203" charset="-122"/>
              </a:rPr>
              <a:t>。</a:t>
            </a:r>
            <a:endParaRPr lang="zh-CN" altLang="en-US" sz="2400" spc="300" dirty="0">
              <a:solidFill>
                <a:schemeClr val="tx1"/>
              </a:solidFill>
              <a:latin typeface="微软雅黑 Light" panose="020B0502040204020203" charset="-122"/>
              <a:ea typeface="微软雅黑 Light" panose="020B0502040204020203" charset="-122"/>
            </a:endParaRPr>
          </a:p>
        </p:txBody>
      </p:sp>
      <p:cxnSp>
        <p:nvCxnSpPr>
          <p:cNvPr id="6" name="直接连接符 5"/>
          <p:cNvCxnSpPr/>
          <p:nvPr/>
        </p:nvCxnSpPr>
        <p:spPr>
          <a:xfrm>
            <a:off x="395558" y="1195871"/>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500" fill="hold">
                                          <p:stCondLst>
                                            <p:cond delay="0"/>
                                          </p:stCondLst>
                                        </p:cTn>
                                        <p:tgtEl>
                                          <p:spTgt spid="4"/>
                                        </p:tgtEl>
                                        <p:attrNameLst>
                                          <p:attrName>style.visibility</p:attrName>
                                        </p:attrNameLst>
                                      </p:cBhvr>
                                      <p:to>
                                        <p:strVal val="visible"/>
                                      </p:to>
                                    </p:set>
                                    <p:animEffect transition="in" filter="wheel(1)">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179820" y="1891665"/>
            <a:ext cx="5934710" cy="3784600"/>
          </a:xfrm>
          <a:prstGeom prst="rect">
            <a:avLst/>
          </a:prstGeom>
          <a:noFill/>
        </p:spPr>
        <p:txBody>
          <a:bodyPr wrap="square" rtlCol="0">
            <a:spAutoFit/>
          </a:bodyPr>
          <a:lstStyle/>
          <a:p>
            <a:pPr fontAlgn="auto">
              <a:lnSpc>
                <a:spcPct val="100000"/>
              </a:lnSpc>
              <a:spcBef>
                <a:spcPts val="0"/>
              </a:spcBef>
              <a:spcAft>
                <a:spcPts val="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en-US" altLang="zh-CN" sz="2000" spc="300" dirty="0">
                <a:solidFill>
                  <a:schemeClr val="tx1"/>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CUDA核函数部分与例</a:t>
            </a:r>
            <a:r>
              <a:rPr lang="en-US" altLang="zh-CN" sz="2400" spc="300" dirty="0">
                <a:solidFill>
                  <a:schemeClr val="tx1"/>
                </a:solidFill>
                <a:latin typeface="微软雅黑 Light" panose="020B0502040204020203" charset="-122"/>
                <a:ea typeface="微软雅黑 Light" panose="020B0502040204020203" charset="-122"/>
              </a:rPr>
              <a:t>2-</a:t>
            </a:r>
            <a:r>
              <a:rPr lang="zh-CN" altLang="en-US" sz="2400" spc="300" dirty="0">
                <a:solidFill>
                  <a:schemeClr val="tx1"/>
                </a:solidFill>
                <a:latin typeface="微软雅黑 Light" panose="020B0502040204020203" charset="-122"/>
                <a:ea typeface="微软雅黑 Light" panose="020B0502040204020203" charset="-122"/>
              </a:rPr>
              <a:t>4相同；在主函数中，由OpenMP开启4个CPU线程，并根据线程号执行不同的操作：由0号CPU线程管理GPU实现计算；1-3号CPU线程直接进行计算。为了方便GPU在多线程环境中使用cudaMemcpy将结果回写至数组A，我们规定GPU所处理的行号为从第0行开始的连续行，CPU计算线程处理GPU之后的行。</a:t>
            </a:r>
          </a:p>
        </p:txBody>
      </p:sp>
      <p:cxnSp>
        <p:nvCxnSpPr>
          <p:cNvPr id="9" name="直接连接符 8"/>
          <p:cNvCxnSpPr/>
          <p:nvPr/>
        </p:nvCxnSpPr>
        <p:spPr>
          <a:xfrm>
            <a:off x="10190569" y="1517217"/>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724650" y="1517217"/>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49809" y="1977593"/>
            <a:ext cx="5358892" cy="3046988"/>
          </a:xfrm>
          <a:prstGeom prst="rect">
            <a:avLst/>
          </a:prstGeom>
          <a:noFill/>
        </p:spPr>
        <p:txBody>
          <a:bodyPr wrap="square" rtlCol="0">
            <a:spAutoFit/>
          </a:bodyPr>
          <a:lstStyle/>
          <a:p>
            <a:pPr fontAlgn="auto">
              <a:lnSpc>
                <a:spcPct val="100000"/>
              </a:lnSpc>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编写完整的OpenMP-CUDA程序：要求定义数组A，实现初始化二维整数数组A[1000][1000]，对数组A的每一行从下标为1的元素开始进行求和，并将求和结果保存在对应行的第0号元素。假设系统可用资源有4个CPU核和1块GPU卡。</a:t>
            </a:r>
          </a:p>
        </p:txBody>
      </p:sp>
      <p:cxnSp>
        <p:nvCxnSpPr>
          <p:cNvPr id="13" name="直接连接符 12"/>
          <p:cNvCxnSpPr/>
          <p:nvPr/>
        </p:nvCxnSpPr>
        <p:spPr>
          <a:xfrm>
            <a:off x="4358551" y="1517217"/>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92632" y="1517217"/>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923316"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7" name="文本框 7"/>
          <p:cNvSpPr txBox="1"/>
          <p:nvPr/>
        </p:nvSpPr>
        <p:spPr>
          <a:xfrm>
            <a:off x="2002158" y="1286979"/>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例 2-5</a:t>
            </a:r>
          </a:p>
        </p:txBody>
      </p:sp>
      <p:sp>
        <p:nvSpPr>
          <p:cNvPr id="18" name="文本框 7"/>
          <p:cNvSpPr txBox="1"/>
          <p:nvPr/>
        </p:nvSpPr>
        <p:spPr>
          <a:xfrm>
            <a:off x="7825649" y="1286344"/>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分析</a:t>
            </a:r>
          </a:p>
        </p:txBody>
      </p:sp>
      <p:cxnSp>
        <p:nvCxnSpPr>
          <p:cNvPr id="19" name="直接连接符 18"/>
          <p:cNvCxnSpPr/>
          <p:nvPr/>
        </p:nvCxnSpPr>
        <p:spPr>
          <a:xfrm flipH="1">
            <a:off x="3517900"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44800"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6787831"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9382415"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709315"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888365" y="1223010"/>
            <a:ext cx="10398125" cy="5426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888365" y="1223010"/>
            <a:ext cx="9277350" cy="5354320"/>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rPr>
              <a:t>#include "cuda_runtime.h"  </a:t>
            </a:r>
          </a:p>
          <a:p>
            <a:r>
              <a:rPr b="1" dirty="0">
                <a:solidFill>
                  <a:srgbClr val="1B3868"/>
                </a:solidFill>
                <a:latin typeface="微软雅黑" panose="020B0503020204020204" pitchFamily="34" charset="-122"/>
                <a:ea typeface="微软雅黑" panose="020B0503020204020204" pitchFamily="34" charset="-122"/>
              </a:rPr>
              <a:t>#include "device_launch_parameters.h"  </a:t>
            </a:r>
          </a:p>
          <a:p>
            <a:r>
              <a:rPr b="1" dirty="0">
                <a:solidFill>
                  <a:srgbClr val="1B3868"/>
                </a:solidFill>
                <a:latin typeface="微软雅黑" panose="020B0503020204020204" pitchFamily="34" charset="-122"/>
                <a:ea typeface="微软雅黑" panose="020B0503020204020204" pitchFamily="34" charset="-122"/>
              </a:rPr>
              <a:t>#include &lt;stdio.h&gt;  </a:t>
            </a:r>
          </a:p>
          <a:p>
            <a:r>
              <a:rPr b="1" dirty="0">
                <a:solidFill>
                  <a:srgbClr val="1B3868"/>
                </a:solidFill>
                <a:latin typeface="微软雅黑" panose="020B0503020204020204" pitchFamily="34" charset="-122"/>
                <a:ea typeface="微软雅黑" panose="020B0503020204020204" pitchFamily="34" charset="-122"/>
              </a:rPr>
              <a:t>#include &lt;stdlib.h&gt;</a:t>
            </a:r>
          </a:p>
          <a:p>
            <a:r>
              <a:rPr b="1" dirty="0">
                <a:solidFill>
                  <a:srgbClr val="1B3868"/>
                </a:solidFill>
                <a:latin typeface="微软雅黑" panose="020B0503020204020204" pitchFamily="34" charset="-122"/>
                <a:ea typeface="微软雅黑" panose="020B0503020204020204" pitchFamily="34" charset="-122"/>
              </a:rPr>
              <a:t>#include &lt;math.h&gt;</a:t>
            </a:r>
          </a:p>
          <a:p>
            <a:r>
              <a:rPr b="1" dirty="0">
                <a:solidFill>
                  <a:srgbClr val="1B3868"/>
                </a:solidFill>
                <a:latin typeface="微软雅黑" panose="020B0503020204020204" pitchFamily="34" charset="-122"/>
                <a:ea typeface="微软雅黑" panose="020B0503020204020204" pitchFamily="34" charset="-122"/>
              </a:rPr>
              <a:t>#include &lt;time.h&gt;</a:t>
            </a:r>
          </a:p>
          <a:p>
            <a:r>
              <a:rPr b="1" dirty="0">
                <a:solidFill>
                  <a:srgbClr val="1B3868"/>
                </a:solidFill>
                <a:latin typeface="微软雅黑" panose="020B0503020204020204" pitchFamily="34" charset="-122"/>
                <a:ea typeface="微软雅黑" panose="020B0503020204020204" pitchFamily="34" charset="-122"/>
              </a:rPr>
              <a:t>#include &lt;string.h&gt;</a:t>
            </a:r>
          </a:p>
          <a:p>
            <a:r>
              <a:rPr b="1" dirty="0">
                <a:solidFill>
                  <a:srgbClr val="1B3868"/>
                </a:solidFill>
                <a:latin typeface="微软雅黑" panose="020B0503020204020204" pitchFamily="34" charset="-122"/>
                <a:ea typeface="微软雅黑" panose="020B0503020204020204" pitchFamily="34" charset="-122"/>
              </a:rPr>
              <a:t>#include "omp.h"</a:t>
            </a:r>
          </a:p>
          <a:p>
            <a:r>
              <a:rPr b="1" dirty="0">
                <a:solidFill>
                  <a:srgbClr val="1B3868"/>
                </a:solidFill>
                <a:latin typeface="微软雅黑" panose="020B0503020204020204" pitchFamily="34" charset="-122"/>
                <a:ea typeface="微软雅黑" panose="020B0503020204020204" pitchFamily="34" charset="-122"/>
              </a:rPr>
              <a:t>#define N 1000</a:t>
            </a:r>
          </a:p>
          <a:p>
            <a:r>
              <a:rPr b="1" dirty="0">
                <a:solidFill>
                  <a:srgbClr val="1B3868"/>
                </a:solidFill>
                <a:latin typeface="微软雅黑" panose="020B0503020204020204" pitchFamily="34" charset="-122"/>
                <a:ea typeface="微软雅黑" panose="020B0503020204020204" pitchFamily="34" charset="-122"/>
              </a:rPr>
              <a:t>#define N_THREADS_PER_BLOCK 32</a:t>
            </a:r>
          </a:p>
          <a:p>
            <a:r>
              <a:rPr b="1" dirty="0">
                <a:solidFill>
                  <a:srgbClr val="1B3868"/>
                </a:solidFill>
                <a:latin typeface="微软雅黑" panose="020B0503020204020204" pitchFamily="34" charset="-122"/>
                <a:ea typeface="微软雅黑" panose="020B0503020204020204" pitchFamily="34" charset="-122"/>
              </a:rPr>
              <a:t>#define OMP_THREADS 4 </a:t>
            </a:r>
            <a:r>
              <a:rPr b="1" dirty="0">
                <a:solidFill>
                  <a:srgbClr val="1B3868"/>
                </a:solidFill>
                <a:latin typeface="微软雅黑" panose="020B0503020204020204" pitchFamily="34" charset="-122"/>
                <a:ea typeface="微软雅黑" panose="020B0503020204020204" pitchFamily="34" charset="-122"/>
                <a:sym typeface="+mn-ea"/>
              </a:rPr>
              <a:t>// GPU卡数和CPU核数</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#define GPU_COUNT 1</a:t>
            </a:r>
          </a:p>
          <a:p>
            <a:r>
              <a:rPr b="1" dirty="0">
                <a:solidFill>
                  <a:srgbClr val="1B3868"/>
                </a:solidFill>
                <a:latin typeface="微软雅黑" panose="020B0503020204020204" pitchFamily="34" charset="-122"/>
                <a:ea typeface="微软雅黑" panose="020B0503020204020204" pitchFamily="34" charset="-122"/>
              </a:rPr>
              <a:t>#define SPEED_GPU 7</a:t>
            </a:r>
            <a:r>
              <a:rPr b="1" dirty="0">
                <a:solidFill>
                  <a:srgbClr val="1B3868"/>
                </a:solidFill>
                <a:latin typeface="微软雅黑" panose="020B0503020204020204" pitchFamily="34" charset="-122"/>
                <a:ea typeface="微软雅黑" panose="020B0503020204020204" pitchFamily="34" charset="-122"/>
                <a:sym typeface="+mn-ea"/>
              </a:rPr>
              <a:t>// GPU和CPU的性能比，用于调度</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#define SPEED_CPU 3</a:t>
            </a:r>
          </a:p>
          <a:p>
            <a:r>
              <a:rPr b="1" dirty="0">
                <a:solidFill>
                  <a:srgbClr val="1B3868"/>
                </a:solidFill>
                <a:latin typeface="微软雅黑" panose="020B0503020204020204" pitchFamily="34" charset="-122"/>
                <a:ea typeface="微软雅黑" panose="020B0503020204020204" pitchFamily="34" charset="-122"/>
              </a:rPr>
              <a:t>__global__ void kernel(int *A) {</a:t>
            </a:r>
          </a:p>
          <a:p>
            <a:r>
              <a:rPr b="1" dirty="0">
                <a:solidFill>
                  <a:srgbClr val="1B3868"/>
                </a:solidFill>
                <a:latin typeface="微软雅黑" panose="020B0503020204020204" pitchFamily="34" charset="-122"/>
                <a:ea typeface="微软雅黑" panose="020B0503020204020204" pitchFamily="34" charset="-122"/>
              </a:rPr>
              <a:t>    int row = blockIdx.x;</a:t>
            </a:r>
          </a:p>
          <a:p>
            <a:r>
              <a:rPr b="1" dirty="0">
                <a:solidFill>
                  <a:srgbClr val="1B3868"/>
                </a:solidFill>
                <a:latin typeface="微软雅黑" panose="020B0503020204020204" pitchFamily="34" charset="-122"/>
                <a:ea typeface="微软雅黑" panose="020B0503020204020204" pitchFamily="34" charset="-122"/>
              </a:rPr>
              <a:t>    int col = threadIdx.x;</a:t>
            </a:r>
          </a:p>
          <a:p>
            <a:r>
              <a:rPr b="1" dirty="0">
                <a:solidFill>
                  <a:srgbClr val="1B3868"/>
                </a:solidFill>
                <a:latin typeface="微软雅黑" panose="020B0503020204020204" pitchFamily="34" charset="-122"/>
                <a:ea typeface="微软雅黑" panose="020B0503020204020204" pitchFamily="34" charset="-122"/>
              </a:rPr>
              <a:t>    int height = blockDim.x;</a:t>
            </a:r>
          </a:p>
          <a:p>
            <a:r>
              <a:rPr b="1" dirty="0">
                <a:solidFill>
                  <a:srgbClr val="1B3868"/>
                </a:solidFill>
                <a:latin typeface="微软雅黑" panose="020B0503020204020204" pitchFamily="34" charset="-122"/>
                <a:ea typeface="微软雅黑" panose="020B0503020204020204" pitchFamily="34" charset="-122"/>
              </a:rPr>
              <a:t>    </a:t>
            </a:r>
            <a:r>
              <a:rPr b="1" dirty="0">
                <a:solidFill>
                  <a:srgbClr val="1B3868"/>
                </a:solidFill>
                <a:latin typeface="微软雅黑" panose="020B0503020204020204" pitchFamily="34" charset="-122"/>
                <a:ea typeface="微软雅黑" panose="020B0503020204020204" pitchFamily="34" charset="-122"/>
                <a:sym typeface="+mn-ea"/>
              </a:rPr>
              <a:t>int lineID = col + height * row;// 确定需要操作的行ID</a:t>
            </a:r>
            <a:endParaRPr b="1" dirty="0">
              <a:solidFill>
                <a:srgbClr val="1B386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0" y="1177671"/>
            <a:ext cx="12192000" cy="53237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0" y="1250696"/>
            <a:ext cx="12191999" cy="4801314"/>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sym typeface="+mn-ea"/>
              </a:rPr>
              <a:t> </a:t>
            </a:r>
            <a:r>
              <a:rPr b="1" dirty="0">
                <a:solidFill>
                  <a:srgbClr val="1B3868"/>
                </a:solidFill>
                <a:latin typeface="微软雅黑" panose="020B0503020204020204" pitchFamily="34" charset="-122"/>
                <a:ea typeface="微软雅黑" panose="020B0503020204020204" pitchFamily="34" charset="-122"/>
              </a:rPr>
              <a:t>    if (lineID &gt;= 0 &amp;&amp; lineID &lt; N) {</a:t>
            </a:r>
            <a:r>
              <a:rPr b="1" dirty="0">
                <a:solidFill>
                  <a:srgbClr val="1B3868"/>
                </a:solidFill>
                <a:latin typeface="微软雅黑" panose="020B0503020204020204" pitchFamily="34" charset="-122"/>
                <a:ea typeface="微软雅黑" panose="020B0503020204020204" pitchFamily="34" charset="-122"/>
                <a:sym typeface="+mn-ea"/>
              </a:rPr>
              <a:t>// 若行ID有效，则执行计算最大值操作</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i, sum = 0;</a:t>
            </a:r>
          </a:p>
          <a:p>
            <a:r>
              <a:rPr b="1" dirty="0">
                <a:solidFill>
                  <a:srgbClr val="1B3868"/>
                </a:solidFill>
                <a:latin typeface="微软雅黑" panose="020B0503020204020204" pitchFamily="34" charset="-122"/>
                <a:ea typeface="微软雅黑" panose="020B0503020204020204" pitchFamily="34" charset="-122"/>
              </a:rPr>
              <a:t>        for(i = 1; i &lt; N; i++) {</a:t>
            </a:r>
          </a:p>
          <a:p>
            <a:r>
              <a:rPr b="1" dirty="0">
                <a:solidFill>
                  <a:srgbClr val="1B3868"/>
                </a:solidFill>
                <a:latin typeface="微软雅黑" panose="020B0503020204020204" pitchFamily="34" charset="-122"/>
                <a:ea typeface="微软雅黑" panose="020B0503020204020204" pitchFamily="34" charset="-122"/>
              </a:rPr>
              <a:t>            sum += A[lineID * N + i];  }</a:t>
            </a:r>
          </a:p>
          <a:p>
            <a:r>
              <a:rPr b="1" dirty="0">
                <a:solidFill>
                  <a:srgbClr val="1B3868"/>
                </a:solidFill>
                <a:latin typeface="微软雅黑" panose="020B0503020204020204" pitchFamily="34" charset="-122"/>
                <a:ea typeface="微软雅黑" panose="020B0503020204020204" pitchFamily="34" charset="-122"/>
              </a:rPr>
              <a:t>        A[lineID * N] = sum;  }  }</a:t>
            </a:r>
          </a:p>
          <a:p>
            <a:r>
              <a:rPr b="1" dirty="0">
                <a:solidFill>
                  <a:srgbClr val="1B3868"/>
                </a:solidFill>
                <a:latin typeface="微软雅黑" panose="020B0503020204020204" pitchFamily="34" charset="-122"/>
                <a:ea typeface="微软雅黑" panose="020B0503020204020204" pitchFamily="34" charset="-122"/>
              </a:rPr>
              <a:t>int main(void) {</a:t>
            </a:r>
          </a:p>
          <a:p>
            <a:r>
              <a:rPr b="1" dirty="0">
                <a:solidFill>
                  <a:srgbClr val="1B3868"/>
                </a:solidFill>
                <a:latin typeface="微软雅黑" panose="020B0503020204020204" pitchFamily="34" charset="-122"/>
                <a:ea typeface="微软雅黑" panose="020B0503020204020204" pitchFamily="34" charset="-122"/>
              </a:rPr>
              <a:t>    int LINE_FOR_GPU = N*SPEED_GPU/(SPEED_CPU+SPEED_GPU);</a:t>
            </a:r>
            <a:r>
              <a:rPr b="1" dirty="0">
                <a:solidFill>
                  <a:srgbClr val="1B3868"/>
                </a:solidFill>
                <a:latin typeface="微软雅黑" panose="020B0503020204020204" pitchFamily="34" charset="-122"/>
                <a:ea typeface="微软雅黑" panose="020B0503020204020204" pitchFamily="34" charset="-122"/>
                <a:sym typeface="+mn-ea"/>
              </a:rPr>
              <a:t>// 计算分别由GPU、CPU处理的行数</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LINE_FOR_CPU = N-LINE_FOR_GPU;</a:t>
            </a:r>
          </a:p>
          <a:p>
            <a:r>
              <a:rPr b="1" dirty="0">
                <a:solidFill>
                  <a:srgbClr val="1B3868"/>
                </a:solidFill>
                <a:latin typeface="微软雅黑" panose="020B0503020204020204" pitchFamily="34" charset="-122"/>
                <a:ea typeface="微软雅黑" panose="020B0503020204020204" pitchFamily="34" charset="-122"/>
              </a:rPr>
              <a:t>    int CPU_COMPUTE_THREADS = OMP_THREADS - GPU_COUNT;</a:t>
            </a:r>
            <a:r>
              <a:rPr b="1" dirty="0">
                <a:solidFill>
                  <a:srgbClr val="1B3868"/>
                </a:solidFill>
                <a:latin typeface="微软雅黑" panose="020B0503020204020204" pitchFamily="34" charset="-122"/>
                <a:ea typeface="微软雅黑" panose="020B0503020204020204" pitchFamily="34" charset="-122"/>
                <a:sym typeface="+mn-ea"/>
              </a:rPr>
              <a:t>// 定义有几个CPU线程用于计算</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LINE_FOR_CPU_THREADS = (LINE_FOR_CPU + CPU_COMPUTE_THREADS - 1) / CPU_COMPUTE_THREADS;</a:t>
            </a:r>
            <a:r>
              <a:rPr b="1" dirty="0">
                <a:solidFill>
                  <a:srgbClr val="1B3868"/>
                </a:solidFill>
                <a:latin typeface="微软雅黑" panose="020B0503020204020204" pitchFamily="34" charset="-122"/>
                <a:ea typeface="微软雅黑" panose="020B0503020204020204" pitchFamily="34" charset="-122"/>
                <a:sym typeface="+mn-ea"/>
              </a:rPr>
              <a:t>// 定义每个CPU线程计算的行数</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A[N][N];</a:t>
            </a:r>
            <a:r>
              <a:rPr b="1" dirty="0">
                <a:solidFill>
                  <a:srgbClr val="1B3868"/>
                </a:solidFill>
                <a:latin typeface="微软雅黑" panose="020B0503020204020204" pitchFamily="34" charset="-122"/>
                <a:ea typeface="微软雅黑" panose="020B0503020204020204" pitchFamily="34" charset="-122"/>
                <a:sym typeface="+mn-ea"/>
              </a:rPr>
              <a:t>// 定义数组A</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i, j;</a:t>
            </a:r>
            <a:r>
              <a:rPr b="1" dirty="0">
                <a:solidFill>
                  <a:srgbClr val="1B3868"/>
                </a:solidFill>
                <a:latin typeface="微软雅黑" panose="020B0503020204020204" pitchFamily="34" charset="-122"/>
                <a:ea typeface="微软雅黑" panose="020B0503020204020204" pitchFamily="34" charset="-122"/>
                <a:sym typeface="+mn-ea"/>
              </a:rPr>
              <a:t>// 随机初始化数组A，每行从下标1开始，第0个元素用于记录该行最大值</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for (i = 0; i &lt; N; i++){</a:t>
            </a:r>
          </a:p>
          <a:p>
            <a:r>
              <a:rPr b="1" dirty="0">
                <a:solidFill>
                  <a:srgbClr val="1B3868"/>
                </a:solidFill>
                <a:latin typeface="微软雅黑" panose="020B0503020204020204" pitchFamily="34" charset="-122"/>
                <a:ea typeface="微软雅黑" panose="020B0503020204020204" pitchFamily="34" charset="-122"/>
              </a:rPr>
              <a:t>        A[i][0] = 0;</a:t>
            </a:r>
          </a:p>
          <a:p>
            <a:r>
              <a:rPr b="1" dirty="0">
                <a:solidFill>
                  <a:srgbClr val="1B3868"/>
                </a:solidFill>
                <a:latin typeface="微软雅黑" panose="020B0503020204020204" pitchFamily="34" charset="-122"/>
                <a:ea typeface="微软雅黑" panose="020B0503020204020204" pitchFamily="34" charset="-122"/>
              </a:rPr>
              <a:t>		for (j = 1; j &lt; N; j++){</a:t>
            </a:r>
          </a:p>
          <a:p>
            <a:r>
              <a:rPr b="1" dirty="0">
                <a:solidFill>
                  <a:srgbClr val="1B3868"/>
                </a:solidFill>
                <a:latin typeface="微软雅黑" panose="020B0503020204020204" pitchFamily="34" charset="-122"/>
                <a:ea typeface="微软雅黑" panose="020B0503020204020204" pitchFamily="34" charset="-122"/>
              </a:rPr>
              <a:t>			A[i][j] = rand()%10;  }  }</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1" y="1283335"/>
            <a:ext cx="12192000" cy="52180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0" y="1365631"/>
            <a:ext cx="12192000" cy="4801314"/>
          </a:xfrm>
          <a:prstGeom prst="rect">
            <a:avLst/>
          </a:prstGeom>
          <a:noFill/>
        </p:spPr>
        <p:txBody>
          <a:bodyPr wrap="square" rtlCol="0">
            <a:spAutoFit/>
          </a:bodyPr>
          <a:lstStyle/>
          <a:p>
            <a:r>
              <a:rPr sz="1200" b="1" dirty="0">
                <a:solidFill>
                  <a:srgbClr val="1B3868"/>
                </a:solidFill>
                <a:latin typeface="微软雅黑" panose="020B0503020204020204" pitchFamily="34" charset="-122"/>
                <a:ea typeface="微软雅黑" panose="020B0503020204020204" pitchFamily="34" charset="-122"/>
              </a:rPr>
              <a:t>  </a:t>
            </a:r>
            <a:r>
              <a:rPr b="1" dirty="0">
                <a:solidFill>
                  <a:srgbClr val="1B3868"/>
                </a:solidFill>
                <a:latin typeface="微软雅黑" panose="020B0503020204020204" pitchFamily="34" charset="-122"/>
                <a:ea typeface="微软雅黑" panose="020B0503020204020204" pitchFamily="34" charset="-122"/>
              </a:rPr>
              <a:t>#pragma omp parallel for num_threads(OMP_THREADS)</a:t>
            </a:r>
            <a:r>
              <a:rPr b="1" dirty="0">
                <a:solidFill>
                  <a:srgbClr val="1B3868"/>
                </a:solidFill>
                <a:latin typeface="微软雅黑" panose="020B0503020204020204" pitchFamily="34" charset="-122"/>
                <a:ea typeface="微软雅黑" panose="020B0503020204020204" pitchFamily="34" charset="-122"/>
                <a:sym typeface="+mn-ea"/>
              </a:rPr>
              <a:t>  // 启动多线程计算</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for (i = 0; i &lt; OMP_THREADS; i++) {</a:t>
            </a:r>
          </a:p>
          <a:p>
            <a:r>
              <a:rPr b="1" dirty="0">
                <a:solidFill>
                  <a:srgbClr val="1B3868"/>
                </a:solidFill>
                <a:latin typeface="微软雅黑" panose="020B0503020204020204" pitchFamily="34" charset="-122"/>
                <a:ea typeface="微软雅黑" panose="020B0503020204020204" pitchFamily="34" charset="-122"/>
              </a:rPr>
              <a:t>        printf("ThreadIdx: %d\n", i);</a:t>
            </a:r>
          </a:p>
          <a:p>
            <a:r>
              <a:rPr b="1" dirty="0">
                <a:solidFill>
                  <a:srgbClr val="1B3868"/>
                </a:solidFill>
                <a:latin typeface="微软雅黑" panose="020B0503020204020204" pitchFamily="34" charset="-122"/>
                <a:ea typeface="微软雅黑" panose="020B0503020204020204" pitchFamily="34" charset="-122"/>
              </a:rPr>
              <a:t>        if (i == 0) { </a:t>
            </a:r>
            <a:r>
              <a:rPr b="1" dirty="0">
                <a:solidFill>
                  <a:srgbClr val="1B3868"/>
                </a:solidFill>
                <a:latin typeface="微软雅黑" panose="020B0503020204020204" pitchFamily="34" charset="-122"/>
                <a:ea typeface="微软雅黑" panose="020B0503020204020204" pitchFamily="34" charset="-122"/>
                <a:sym typeface="+mn-ea"/>
              </a:rPr>
              <a:t>// 如果是0号线程，则执行CUDA程序，处理从第0行开始的LINE_FOR_GPU行</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int *dev_A;</a:t>
            </a:r>
          </a:p>
          <a:p>
            <a:r>
              <a:rPr b="1" dirty="0">
                <a:solidFill>
                  <a:srgbClr val="1B3868"/>
                </a:solidFill>
                <a:latin typeface="微软雅黑" panose="020B0503020204020204" pitchFamily="34" charset="-122"/>
                <a:ea typeface="微软雅黑" panose="020B0503020204020204" pitchFamily="34" charset="-122"/>
              </a:rPr>
              <a:t>            cudaSetDevice(0);</a:t>
            </a:r>
          </a:p>
          <a:p>
            <a:r>
              <a:rPr b="1" dirty="0">
                <a:solidFill>
                  <a:srgbClr val="1B3868"/>
                </a:solidFill>
                <a:latin typeface="微软雅黑" panose="020B0503020204020204" pitchFamily="34" charset="-122"/>
                <a:ea typeface="微软雅黑" panose="020B0503020204020204" pitchFamily="34" charset="-122"/>
              </a:rPr>
              <a:t>            cudaMalloc((void**)&amp;dev_A, LINE_FOR_GPU * N * sizeof(int));</a:t>
            </a:r>
          </a:p>
          <a:p>
            <a:r>
              <a:rPr b="1" dirty="0">
                <a:solidFill>
                  <a:srgbClr val="1B3868"/>
                </a:solidFill>
                <a:latin typeface="微软雅黑" panose="020B0503020204020204" pitchFamily="34" charset="-122"/>
                <a:ea typeface="微软雅黑" panose="020B0503020204020204" pitchFamily="34" charset="-122"/>
              </a:rPr>
              <a:t>            cudaMemcpy(dev_A, A, LINE_FOR_GPU * N * sizeof(int), cudaMemcpyHostToDevice);</a:t>
            </a:r>
          </a:p>
          <a:p>
            <a:r>
              <a:rPr b="1" dirty="0">
                <a:solidFill>
                  <a:srgbClr val="1B3868"/>
                </a:solidFill>
                <a:latin typeface="微软雅黑" panose="020B0503020204020204" pitchFamily="34" charset="-122"/>
                <a:ea typeface="微软雅黑" panose="020B0503020204020204" pitchFamily="34" charset="-122"/>
              </a:rPr>
              <a:t>            kernel &lt;&lt; &lt;(LINE_FOR_GPU+N_THREADS_PER_BLOCK-1)/N_THREADS_PER_BLOCK, N_THREADS_PER_BLOCK  &gt;&gt; &gt; (dev_A);</a:t>
            </a:r>
          </a:p>
          <a:p>
            <a:r>
              <a:rPr b="1" dirty="0">
                <a:solidFill>
                  <a:srgbClr val="1B3868"/>
                </a:solidFill>
                <a:latin typeface="微软雅黑" panose="020B0503020204020204" pitchFamily="34" charset="-122"/>
                <a:ea typeface="微软雅黑" panose="020B0503020204020204" pitchFamily="34" charset="-122"/>
              </a:rPr>
              <a:t>            cudaMemcpy(A, dev_A, LINE_FOR_GPU * N * sizeof(int), cudaMemcpyDeviceToHost);</a:t>
            </a:r>
          </a:p>
          <a:p>
            <a:r>
              <a:rPr b="1" dirty="0">
                <a:solidFill>
                  <a:srgbClr val="1B3868"/>
                </a:solidFill>
                <a:latin typeface="微软雅黑" panose="020B0503020204020204" pitchFamily="34" charset="-122"/>
                <a:ea typeface="微软雅黑" panose="020B0503020204020204" pitchFamily="34" charset="-122"/>
              </a:rPr>
              <a:t>            cudaFree(dev_A);</a:t>
            </a:r>
          </a:p>
          <a:p>
            <a:r>
              <a:rPr b="1" dirty="0">
                <a:solidFill>
                  <a:srgbClr val="1B3868"/>
                </a:solidFill>
                <a:latin typeface="微软雅黑" panose="020B0503020204020204" pitchFamily="34" charset="-122"/>
                <a:ea typeface="微软雅黑" panose="020B0503020204020204" pitchFamily="34" charset="-122"/>
              </a:rPr>
              <a:t>        } else {</a:t>
            </a:r>
            <a:r>
              <a:rPr b="1" dirty="0">
                <a:solidFill>
                  <a:srgbClr val="1B3868"/>
                </a:solidFill>
                <a:latin typeface="微软雅黑" panose="020B0503020204020204" pitchFamily="34" charset="-122"/>
                <a:ea typeface="微软雅黑" panose="020B0503020204020204" pitchFamily="34" charset="-122"/>
                <a:sym typeface="+mn-ea"/>
              </a:rPr>
              <a:t>// 否则，根据线程号分配给CPU线程计算</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int k, lineID, sum;</a:t>
            </a:r>
          </a:p>
          <a:p>
            <a:r>
              <a:rPr b="1" dirty="0">
                <a:solidFill>
                  <a:srgbClr val="1B3868"/>
                </a:solidFill>
                <a:latin typeface="微软雅黑" panose="020B0503020204020204" pitchFamily="34" charset="-122"/>
                <a:ea typeface="微软雅黑" panose="020B0503020204020204" pitchFamily="34" charset="-122"/>
              </a:rPr>
              <a:t>            </a:t>
            </a:r>
            <a:r>
              <a:rPr b="1" dirty="0" smtClean="0">
                <a:solidFill>
                  <a:srgbClr val="1B3868"/>
                </a:solidFill>
                <a:latin typeface="微软雅黑" panose="020B0503020204020204" pitchFamily="34" charset="-122"/>
                <a:ea typeface="微软雅黑" panose="020B0503020204020204" pitchFamily="34" charset="-122"/>
              </a:rPr>
              <a:t>//</a:t>
            </a:r>
            <a:r>
              <a:rPr b="1" dirty="0" err="1" smtClean="0">
                <a:solidFill>
                  <a:srgbClr val="1B3868"/>
                </a:solidFill>
                <a:latin typeface="微软雅黑" panose="020B0503020204020204" pitchFamily="34" charset="-122"/>
                <a:ea typeface="微软雅黑" panose="020B0503020204020204" pitchFamily="34" charset="-122"/>
              </a:rPr>
              <a:t>计算该线程的起始行号</a:t>
            </a:r>
            <a:r>
              <a:rPr b="1" dirty="0" err="1">
                <a:solidFill>
                  <a:srgbClr val="1B3868"/>
                </a:solidFill>
                <a:latin typeface="微软雅黑" panose="020B0503020204020204" pitchFamily="34" charset="-122"/>
                <a:ea typeface="微软雅黑" panose="020B0503020204020204" pitchFamily="34" charset="-122"/>
              </a:rPr>
              <a:t>，注意CPU线程计算的起始行就是CUDA处理的最后一行，即从LINE_FOR_GPU开始</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line_for_cpu_idx = LINE_FOR_GPU + LINE_FOR_CPU_THREADS * (i - 1);</a:t>
            </a:r>
          </a:p>
          <a:p>
            <a:r>
              <a:rPr b="1" dirty="0">
                <a:solidFill>
                  <a:srgbClr val="1B3868"/>
                </a:solidFill>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888274" y="1293223"/>
            <a:ext cx="10398034" cy="5055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888365" y="1293495"/>
            <a:ext cx="10397490" cy="5262245"/>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sym typeface="+mn-ea"/>
              </a:rPr>
              <a:t>for (lineID = line_for_cpu_idx; lineID &lt; line_for_cpu_idx + LINE_FOR_CPU_THREADS; lineID++)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if (lineID &gt;= 0 &amp;&amp; lineID &lt; N)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sum = 0;</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for (k = 1; k &lt; N; k++)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sum += A[lineID][k];</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A[lineID][0] = sum;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    }   }</a:t>
            </a:r>
            <a:endParaRPr b="1" dirty="0">
              <a:solidFill>
                <a:srgbClr val="1B3868"/>
              </a:solidFill>
              <a:latin typeface="微软雅黑" panose="020B0503020204020204" pitchFamily="34" charset="-122"/>
              <a:ea typeface="微软雅黑" panose="020B0503020204020204" pitchFamily="34" charset="-122"/>
            </a:endParaRPr>
          </a:p>
          <a:p>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#pragma omp barrier</a:t>
            </a:r>
          </a:p>
          <a:p>
            <a:r>
              <a:rPr b="1" dirty="0">
                <a:solidFill>
                  <a:srgbClr val="1B3868"/>
                </a:solidFill>
                <a:latin typeface="微软雅黑" panose="020B0503020204020204" pitchFamily="34" charset="-122"/>
                <a:ea typeface="微软雅黑" panose="020B0503020204020204" pitchFamily="34" charset="-122"/>
              </a:rPr>
              <a:t>	// 回到主线程，输出计算结果</a:t>
            </a:r>
          </a:p>
          <a:p>
            <a:r>
              <a:rPr b="1" dirty="0">
                <a:solidFill>
                  <a:srgbClr val="1B3868"/>
                </a:solidFill>
                <a:latin typeface="微软雅黑" panose="020B0503020204020204" pitchFamily="34" charset="-122"/>
                <a:ea typeface="微软雅黑" panose="020B0503020204020204" pitchFamily="34" charset="-122"/>
              </a:rPr>
              <a:t>    for (i = 0; i &lt; N; i++) {</a:t>
            </a:r>
          </a:p>
          <a:p>
            <a:r>
              <a:rPr b="1" dirty="0">
                <a:solidFill>
                  <a:srgbClr val="1B3868"/>
                </a:solidFill>
                <a:latin typeface="微软雅黑" panose="020B0503020204020204" pitchFamily="34" charset="-122"/>
                <a:ea typeface="微软雅黑" panose="020B0503020204020204" pitchFamily="34" charset="-122"/>
              </a:rPr>
              <a:t>    	for (j = 0; j &lt; N; j++)</a:t>
            </a:r>
          </a:p>
          <a:p>
            <a:r>
              <a:rPr b="1" dirty="0">
                <a:solidFill>
                  <a:srgbClr val="1B3868"/>
                </a:solidFill>
                <a:latin typeface="微软雅黑" panose="020B0503020204020204" pitchFamily="34" charset="-122"/>
                <a:ea typeface="微软雅黑" panose="020B0503020204020204" pitchFamily="34" charset="-122"/>
              </a:rPr>
              <a:t>        	printf("%d ", A[i][j]);</a:t>
            </a:r>
          </a:p>
          <a:p>
            <a:r>
              <a:rPr b="1" dirty="0">
                <a:solidFill>
                  <a:srgbClr val="1B3868"/>
                </a:solidFill>
                <a:latin typeface="微软雅黑" panose="020B0503020204020204" pitchFamily="34" charset="-122"/>
                <a:ea typeface="微软雅黑" panose="020B0503020204020204" pitchFamily="34" charset="-122"/>
              </a:rPr>
              <a:t>     	printf("\n");</a:t>
            </a:r>
          </a:p>
          <a:p>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a:t>
            </a:r>
            <a:endParaRPr sz="1200" b="1" dirty="0">
              <a:solidFill>
                <a:srgbClr val="1B3868"/>
              </a:solidFill>
              <a:latin typeface="微软雅黑" panose="020B0503020204020204" pitchFamily="34" charset="-122"/>
              <a:ea typeface="微软雅黑" panose="020B0503020204020204" pitchFamily="34" charset="-122"/>
            </a:endParaRPr>
          </a:p>
          <a:p>
            <a:endParaRPr sz="1200" b="1" dirty="0">
              <a:solidFill>
                <a:srgbClr val="1B386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0817" y="2845558"/>
            <a:ext cx="9270365" cy="1325880"/>
          </a:xfrm>
        </p:spPr>
        <p:txBody>
          <a:bodyPr>
            <a:normAutofit/>
          </a:bodyPr>
          <a:lstStyle/>
          <a:p>
            <a:r>
              <a:rPr lang="en-US" sz="2800" dirty="0"/>
              <a:t>2.14 多核CPU-GPU计算平台任务调度</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8298180" cy="511175"/>
          </a:xfrm>
        </p:spPr>
        <p:txBody>
          <a:bodyPr/>
          <a:lstStyle/>
          <a:p>
            <a:r>
              <a:rPr lang="en-US" altLang="zh-CN" dirty="0"/>
              <a:t>2.14 </a:t>
            </a:r>
            <a:r>
              <a:rPr lang="zh-CN" altLang="en-US" dirty="0"/>
              <a:t>多核CPU-GPU计算平台任务调度</a:t>
            </a:r>
          </a:p>
        </p:txBody>
      </p:sp>
      <p:sp>
        <p:nvSpPr>
          <p:cNvPr id="4" name="文本框 3"/>
          <p:cNvSpPr txBox="1"/>
          <p:nvPr/>
        </p:nvSpPr>
        <p:spPr>
          <a:xfrm>
            <a:off x="113665" y="1040130"/>
            <a:ext cx="12171680" cy="6278642"/>
          </a:xfrm>
          <a:prstGeom prst="rect">
            <a:avLst/>
          </a:prstGeom>
          <a:noFill/>
        </p:spPr>
        <p:txBody>
          <a:bodyPr wrap="square" rtlCol="0">
            <a:spAutoFit/>
          </a:bodyPr>
          <a:lstStyle/>
          <a:p>
            <a:pPr marL="342900" indent="-342900" fontAlgn="auto">
              <a:spcBef>
                <a:spcPts val="600"/>
              </a:spcBef>
              <a:spcAft>
                <a:spcPts val="600"/>
              </a:spcAft>
              <a:buFont typeface="Wingdings" panose="05000000000000000000" pitchFamily="2" charset="2"/>
              <a:buChar char="n"/>
            </a:pPr>
            <a:r>
              <a:rPr lang="zh-CN" altLang="en-US" sz="2400" spc="300" dirty="0" smtClean="0">
                <a:solidFill>
                  <a:schemeClr val="tx1"/>
                </a:solidFill>
                <a:latin typeface="微软雅黑 Light" panose="020B0502040204020203" charset="-122"/>
                <a:ea typeface="微软雅黑 Light" panose="020B0502040204020203" charset="-122"/>
              </a:rPr>
              <a:t>静态调度</a:t>
            </a:r>
            <a:endParaRPr lang="en-US" altLang="zh-CN" sz="2400" spc="300" dirty="0">
              <a:latin typeface="微软雅黑 Light" panose="020B0502040204020203" charset="-122"/>
              <a:ea typeface="微软雅黑 Light" panose="020B0502040204020203" charset="-122"/>
            </a:endParaRPr>
          </a:p>
          <a:p>
            <a:pPr lvl="1">
              <a:spcBef>
                <a:spcPts val="600"/>
              </a:spcBef>
              <a:spcAft>
                <a:spcPts val="600"/>
              </a:spcAft>
            </a:pPr>
            <a:r>
              <a:rPr lang="zh-CN" altLang="en-US" sz="2400" spc="300" dirty="0" smtClean="0">
                <a:latin typeface="微软雅黑 Light" panose="020B0502040204020203" charset="-122"/>
                <a:ea typeface="微软雅黑 Light" panose="020B0502040204020203" charset="-122"/>
                <a:sym typeface="+mn-ea"/>
              </a:rPr>
              <a:t>不</a:t>
            </a:r>
            <a:r>
              <a:rPr lang="zh-CN" altLang="en-US" sz="2400" spc="300" dirty="0">
                <a:latin typeface="微软雅黑 Light" panose="020B0502040204020203" charset="-122"/>
                <a:ea typeface="微软雅黑 Light" panose="020B0502040204020203" charset="-122"/>
                <a:sym typeface="+mn-ea"/>
              </a:rPr>
              <a:t>需要竞争资源</a:t>
            </a:r>
            <a:r>
              <a:rPr lang="zh-CN" altLang="en-US" sz="2400" spc="300" dirty="0" smtClean="0">
                <a:latin typeface="微软雅黑 Light" panose="020B0502040204020203" charset="-122"/>
                <a:ea typeface="微软雅黑 Light" panose="020B0502040204020203" charset="-122"/>
                <a:sym typeface="+mn-ea"/>
              </a:rPr>
              <a:t>，调度开销小</a:t>
            </a:r>
            <a:r>
              <a:rPr lang="zh-CN" altLang="en-US" sz="2400" spc="300" dirty="0">
                <a:latin typeface="微软雅黑 Light" panose="020B0502040204020203" charset="-122"/>
                <a:ea typeface="微软雅黑 Light" panose="020B0502040204020203" charset="-122"/>
                <a:sym typeface="+mn-ea"/>
              </a:rPr>
              <a:t>，</a:t>
            </a:r>
            <a:r>
              <a:rPr lang="zh-CN" altLang="en-US" sz="2400" spc="300" dirty="0" smtClean="0">
                <a:latin typeface="微软雅黑 Light" panose="020B0502040204020203" charset="-122"/>
                <a:ea typeface="微软雅黑 Light" panose="020B0502040204020203" charset="-122"/>
                <a:sym typeface="+mn-ea"/>
              </a:rPr>
              <a:t>但容易</a:t>
            </a:r>
            <a:r>
              <a:rPr lang="zh-CN" altLang="en-US" sz="2400" spc="300" dirty="0">
                <a:latin typeface="微软雅黑 Light" panose="020B0502040204020203" charset="-122"/>
                <a:ea typeface="微软雅黑 Light" panose="020B0502040204020203" charset="-122"/>
                <a:sym typeface="+mn-ea"/>
              </a:rPr>
              <a:t>导致负载不均衡和计算资源利用率</a:t>
            </a:r>
            <a:r>
              <a:rPr lang="zh-CN" altLang="en-US" sz="2400" spc="300" dirty="0" smtClean="0">
                <a:latin typeface="微软雅黑 Light" panose="020B0502040204020203" charset="-122"/>
                <a:ea typeface="微软雅黑 Light" panose="020B0502040204020203" charset="-122"/>
                <a:sym typeface="+mn-ea"/>
              </a:rPr>
              <a:t>低</a:t>
            </a:r>
            <a:endParaRPr lang="zh-CN" altLang="en-US" sz="2400" spc="300" dirty="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Wingdings" panose="05000000000000000000" pitchFamily="2" charset="2"/>
              <a:buChar char="n"/>
            </a:pPr>
            <a:r>
              <a:rPr lang="zh-CN" altLang="en-US" sz="2400" spc="300" dirty="0" smtClean="0">
                <a:solidFill>
                  <a:schemeClr val="tx1"/>
                </a:solidFill>
                <a:latin typeface="微软雅黑 Light" panose="020B0502040204020203" charset="-122"/>
                <a:ea typeface="微软雅黑 Light" panose="020B0502040204020203" charset="-122"/>
              </a:rPr>
              <a:t>动态调度</a:t>
            </a:r>
            <a:endParaRPr lang="en-US" altLang="zh-CN" sz="2400" spc="300" dirty="0" smtClean="0">
              <a:latin typeface="微软雅黑 Light" panose="020B0502040204020203" charset="-122"/>
              <a:ea typeface="微软雅黑 Light" panose="020B0502040204020203" charset="-122"/>
            </a:endParaRPr>
          </a:p>
          <a:p>
            <a:pPr lvl="1">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在</a:t>
            </a:r>
            <a:r>
              <a:rPr lang="zh-CN" altLang="en-US" sz="2400" spc="300" dirty="0">
                <a:solidFill>
                  <a:schemeClr val="tx1"/>
                </a:solidFill>
                <a:latin typeface="微软雅黑 Light" panose="020B0502040204020203" charset="-122"/>
                <a:ea typeface="微软雅黑 Light" panose="020B0502040204020203" charset="-122"/>
              </a:rPr>
              <a:t>程序执行时</a:t>
            </a:r>
            <a:r>
              <a:rPr lang="zh-CN" altLang="en-US" sz="2400" spc="300" dirty="0" smtClean="0">
                <a:solidFill>
                  <a:schemeClr val="tx1"/>
                </a:solidFill>
                <a:latin typeface="微软雅黑 Light" panose="020B0502040204020203" charset="-122"/>
                <a:ea typeface="微软雅黑 Light" panose="020B0502040204020203" charset="-122"/>
              </a:rPr>
              <a:t>根据负载 动态</a:t>
            </a:r>
            <a:r>
              <a:rPr lang="zh-CN" altLang="en-US" sz="2400" spc="300" dirty="0">
                <a:solidFill>
                  <a:schemeClr val="tx1"/>
                </a:solidFill>
                <a:latin typeface="微软雅黑 Light" panose="020B0502040204020203" charset="-122"/>
                <a:ea typeface="微软雅黑 Light" panose="020B0502040204020203" charset="-122"/>
              </a:rPr>
              <a:t>进行任务分配和资源的竞争</a:t>
            </a:r>
            <a:r>
              <a:rPr lang="zh-CN" altLang="en-US" sz="2400" spc="300" dirty="0" smtClean="0">
                <a:solidFill>
                  <a:schemeClr val="tx1"/>
                </a:solidFill>
                <a:latin typeface="微软雅黑 Light" panose="020B0502040204020203" charset="-122"/>
                <a:ea typeface="微软雅黑 Light" panose="020B0502040204020203" charset="-122"/>
              </a:rPr>
              <a:t>，能实现</a:t>
            </a:r>
            <a:r>
              <a:rPr lang="zh-CN" altLang="en-US" sz="2400" spc="300" dirty="0">
                <a:solidFill>
                  <a:schemeClr val="tx1"/>
                </a:solidFill>
                <a:latin typeface="微软雅黑 Light" panose="020B0502040204020203" charset="-122"/>
                <a:ea typeface="微软雅黑 Light" panose="020B0502040204020203" charset="-122"/>
              </a:rPr>
              <a:t>负载均衡，</a:t>
            </a:r>
            <a:r>
              <a:rPr lang="zh-CN" altLang="en-US" sz="2400" spc="300" dirty="0" smtClean="0">
                <a:solidFill>
                  <a:schemeClr val="tx1"/>
                </a:solidFill>
                <a:latin typeface="微软雅黑 Light" panose="020B0502040204020203" charset="-122"/>
                <a:ea typeface="微软雅黑 Light" panose="020B0502040204020203" charset="-122"/>
              </a:rPr>
              <a:t>但会</a:t>
            </a:r>
            <a:r>
              <a:rPr lang="zh-CN" altLang="en-US" sz="2400" spc="300" dirty="0">
                <a:solidFill>
                  <a:schemeClr val="tx1"/>
                </a:solidFill>
                <a:latin typeface="微软雅黑 Light" panose="020B0502040204020203" charset="-122"/>
                <a:ea typeface="微软雅黑 Light" panose="020B0502040204020203" charset="-122"/>
              </a:rPr>
              <a:t>产生额外的调度</a:t>
            </a:r>
            <a:r>
              <a:rPr lang="zh-CN" altLang="en-US" sz="2400" spc="300" dirty="0" smtClean="0">
                <a:solidFill>
                  <a:schemeClr val="tx1"/>
                </a:solidFill>
                <a:latin typeface="微软雅黑 Light" panose="020B0502040204020203" charset="-122"/>
                <a:ea typeface="微软雅黑 Light" panose="020B0502040204020203" charset="-122"/>
              </a:rPr>
              <a:t>开销</a:t>
            </a:r>
            <a:endParaRPr lang="zh-CN" altLang="en-US" sz="2400" spc="300" dirty="0">
              <a:solidFill>
                <a:schemeClr val="tx1"/>
              </a:solidFill>
              <a:latin typeface="微软雅黑 Light" panose="020B0502040204020203" charset="-122"/>
              <a:ea typeface="微软雅黑 Light" panose="020B0502040204020203" charset="-122"/>
            </a:endParaRPr>
          </a:p>
          <a:p>
            <a:pPr marL="342900" indent="-342900" fontAlgn="auto">
              <a:spcBef>
                <a:spcPts val="600"/>
              </a:spcBef>
              <a:spcAft>
                <a:spcPts val="600"/>
              </a:spcAft>
              <a:buFont typeface="Wingdings" panose="05000000000000000000" pitchFamily="2" charset="2"/>
              <a:buChar char="n"/>
            </a:pPr>
            <a:r>
              <a:rPr lang="zh-CN" altLang="en-US" sz="2400" spc="300" dirty="0" smtClean="0">
                <a:solidFill>
                  <a:schemeClr val="tx1"/>
                </a:solidFill>
                <a:latin typeface="微软雅黑 Light" panose="020B0502040204020203" charset="-122"/>
                <a:ea typeface="微软雅黑 Light" panose="020B0502040204020203" charset="-122"/>
              </a:rPr>
              <a:t>GPU基于SIM</a:t>
            </a:r>
            <a:r>
              <a:rPr lang="en-US" altLang="zh-CN" sz="2400" spc="300" dirty="0" smtClean="0">
                <a:solidFill>
                  <a:schemeClr val="tx1"/>
                </a:solidFill>
                <a:latin typeface="微软雅黑 Light" panose="020B0502040204020203" charset="-122"/>
                <a:ea typeface="微软雅黑 Light" panose="020B0502040204020203" charset="-122"/>
              </a:rPr>
              <a:t>T</a:t>
            </a:r>
            <a:r>
              <a:rPr lang="zh-CN" altLang="en-US" sz="2400" spc="300" dirty="0" smtClean="0">
                <a:solidFill>
                  <a:schemeClr val="tx1"/>
                </a:solidFill>
                <a:latin typeface="微软雅黑 Light" panose="020B0502040204020203" charset="-122"/>
                <a:ea typeface="微软雅黑 Light" panose="020B0502040204020203" charset="-122"/>
              </a:rPr>
              <a:t>，</a:t>
            </a:r>
            <a:r>
              <a:rPr lang="zh-CN" altLang="en-US" sz="2400" spc="300" dirty="0">
                <a:solidFill>
                  <a:schemeClr val="tx1"/>
                </a:solidFill>
                <a:latin typeface="微软雅黑 Light" panose="020B0502040204020203" charset="-122"/>
                <a:ea typeface="微软雅黑 Light" panose="020B0502040204020203" charset="-122"/>
              </a:rPr>
              <a:t>适合做大规模</a:t>
            </a:r>
            <a:r>
              <a:rPr lang="zh-CN" altLang="en-US" sz="2400" spc="300" dirty="0" smtClean="0">
                <a:solidFill>
                  <a:schemeClr val="tx1"/>
                </a:solidFill>
                <a:latin typeface="微软雅黑 Light" panose="020B0502040204020203" charset="-122"/>
                <a:ea typeface="微软雅黑 Light" panose="020B0502040204020203" charset="-122"/>
              </a:rPr>
              <a:t>并行计算</a:t>
            </a:r>
            <a:r>
              <a:rPr lang="zh-CN" altLang="en-US" sz="2400" spc="300" dirty="0" smtClean="0">
                <a:latin typeface="微软雅黑 Light" panose="020B0502040204020203" charset="-122"/>
                <a:ea typeface="微软雅黑 Light" panose="020B0502040204020203" charset="-122"/>
              </a:rPr>
              <a:t>，</a:t>
            </a:r>
            <a:r>
              <a:rPr lang="zh-CN" altLang="en-US" sz="2400" spc="300" dirty="0" smtClean="0">
                <a:solidFill>
                  <a:schemeClr val="tx1"/>
                </a:solidFill>
                <a:latin typeface="微软雅黑 Light" panose="020B0502040204020203" charset="-122"/>
                <a:ea typeface="微软雅黑 Light" panose="020B0502040204020203" charset="-122"/>
              </a:rPr>
              <a:t>计算</a:t>
            </a:r>
            <a:r>
              <a:rPr lang="zh-CN" altLang="en-US" sz="2400" spc="300" dirty="0">
                <a:solidFill>
                  <a:schemeClr val="tx1"/>
                </a:solidFill>
                <a:latin typeface="微软雅黑 Light" panose="020B0502040204020203" charset="-122"/>
                <a:ea typeface="微软雅黑 Light" panose="020B0502040204020203" charset="-122"/>
              </a:rPr>
              <a:t>开销</a:t>
            </a:r>
            <a:r>
              <a:rPr lang="zh-CN" altLang="en-US" sz="2400" spc="300" dirty="0" smtClean="0">
                <a:solidFill>
                  <a:schemeClr val="tx1"/>
                </a:solidFill>
                <a:latin typeface="微软雅黑 Light" panose="020B0502040204020203" charset="-122"/>
                <a:ea typeface="微软雅黑 Light" panose="020B0502040204020203" charset="-122"/>
              </a:rPr>
              <a:t>包括：</a:t>
            </a:r>
            <a:endParaRPr lang="en-US" altLang="zh-CN"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en-US" altLang="zh-CN" sz="2400" spc="300" dirty="0">
                <a:latin typeface="微软雅黑 Light" panose="020B0502040204020203" charset="-122"/>
                <a:ea typeface="微软雅黑 Light" panose="020B0502040204020203" charset="-122"/>
              </a:rPr>
              <a:t> </a:t>
            </a:r>
            <a:r>
              <a:rPr lang="en-US" altLang="zh-CN" sz="2400" spc="300" dirty="0" smtClean="0">
                <a:latin typeface="微软雅黑 Light" panose="020B0502040204020203" charset="-122"/>
                <a:ea typeface="微软雅黑 Light" panose="020B0502040204020203" charset="-122"/>
              </a:rPr>
              <a:t>           </a:t>
            </a:r>
            <a:r>
              <a:rPr lang="zh-CN" altLang="en-US" sz="2400" spc="300" dirty="0" smtClean="0">
                <a:solidFill>
                  <a:schemeClr val="tx1"/>
                </a:solidFill>
                <a:latin typeface="微软雅黑 Light" panose="020B0502040204020203" charset="-122"/>
                <a:ea typeface="微软雅黑 Light" panose="020B0502040204020203" charset="-122"/>
              </a:rPr>
              <a:t>内存</a:t>
            </a:r>
            <a:r>
              <a:rPr lang="zh-CN" altLang="en-US" sz="2400" spc="300" dirty="0">
                <a:solidFill>
                  <a:schemeClr val="tx1"/>
                </a:solidFill>
                <a:latin typeface="微软雅黑 Light" panose="020B0502040204020203" charset="-122"/>
                <a:ea typeface="微软雅黑 Light" panose="020B0502040204020203" charset="-122"/>
              </a:rPr>
              <a:t>与GPU之间的数据通信</a:t>
            </a:r>
            <a:r>
              <a:rPr lang="zh-CN" altLang="en-US" sz="2400" spc="300" dirty="0" smtClean="0">
                <a:solidFill>
                  <a:schemeClr val="tx1"/>
                </a:solidFill>
                <a:latin typeface="微软雅黑 Light" panose="020B0502040204020203" charset="-122"/>
                <a:ea typeface="微软雅黑 Light" panose="020B0502040204020203" charset="-122"/>
              </a:rPr>
              <a:t>时间  </a:t>
            </a:r>
            <a:r>
              <a:rPr lang="en-US" altLang="zh-CN" sz="2400" spc="300" dirty="0" smtClean="0">
                <a:solidFill>
                  <a:schemeClr val="tx1"/>
                </a:solidFill>
                <a:latin typeface="微软雅黑 Light" panose="020B0502040204020203" charset="-122"/>
                <a:ea typeface="微软雅黑 Light" panose="020B0502040204020203" charset="-122"/>
              </a:rPr>
              <a:t>+   </a:t>
            </a:r>
            <a:r>
              <a:rPr lang="zh-CN" altLang="en-US" sz="2400" spc="300" dirty="0" smtClean="0">
                <a:solidFill>
                  <a:schemeClr val="tx1"/>
                </a:solidFill>
                <a:latin typeface="微软雅黑 Light" panose="020B0502040204020203" charset="-122"/>
                <a:ea typeface="微软雅黑 Light" panose="020B0502040204020203" charset="-122"/>
              </a:rPr>
              <a:t>计算时间</a:t>
            </a:r>
            <a:endParaRPr lang="en-US" altLang="zh-CN" sz="2400" spc="300" dirty="0" smtClean="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GPU</a:t>
            </a:r>
            <a:r>
              <a:rPr lang="zh-CN" altLang="en-US" sz="2400" spc="300" dirty="0">
                <a:solidFill>
                  <a:schemeClr val="tx1"/>
                </a:solidFill>
                <a:latin typeface="微软雅黑 Light" panose="020B0502040204020203" charset="-122"/>
                <a:ea typeface="微软雅黑 Light" panose="020B0502040204020203" charset="-122"/>
              </a:rPr>
              <a:t>适合做计算粒度大，通信量小的计算</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marL="800100" lvl="1" indent="-342900">
              <a:spcBef>
                <a:spcPts val="600"/>
              </a:spcBef>
              <a:spcAft>
                <a:spcPts val="600"/>
              </a:spcAft>
              <a:buFont typeface="Wingdings" panose="05000000000000000000" pitchFamily="2" charset="2"/>
              <a:buChar char="Ø"/>
            </a:pPr>
            <a:r>
              <a:rPr lang="zh-CN" altLang="en-US" sz="2400" spc="300" dirty="0" smtClean="0">
                <a:solidFill>
                  <a:schemeClr val="tx1"/>
                </a:solidFill>
                <a:latin typeface="微软雅黑 Light" panose="020B0502040204020203" charset="-122"/>
                <a:ea typeface="微软雅黑 Light" panose="020B0502040204020203" charset="-122"/>
              </a:rPr>
              <a:t>任务分配</a:t>
            </a:r>
            <a:r>
              <a:rPr lang="zh-CN" altLang="en-US" sz="2400" spc="300" dirty="0">
                <a:solidFill>
                  <a:schemeClr val="tx1"/>
                </a:solidFill>
                <a:latin typeface="微软雅黑 Light" panose="020B0502040204020203" charset="-122"/>
                <a:ea typeface="微软雅黑 Light" panose="020B0502040204020203" charset="-122"/>
              </a:rPr>
              <a:t>时应该根据CPU和GPU的架构特点将计算粒度大的任务分配给GPU计算，</a:t>
            </a:r>
            <a:r>
              <a:rPr lang="zh-CN" altLang="en-US" sz="2400" spc="300" dirty="0">
                <a:solidFill>
                  <a:srgbClr val="FF0000"/>
                </a:solidFill>
                <a:latin typeface="微软雅黑 Light" panose="020B0502040204020203" charset="-122"/>
                <a:ea typeface="微软雅黑 Light" panose="020B0502040204020203" charset="-122"/>
              </a:rPr>
              <a:t>粒度小的任务分配给CPU计算</a:t>
            </a:r>
            <a:r>
              <a:rPr lang="zh-CN" altLang="en-US" sz="2400" spc="300" dirty="0" smtClean="0">
                <a:solidFill>
                  <a:schemeClr val="tx1"/>
                </a:solidFill>
                <a:latin typeface="微软雅黑 Light" panose="020B0502040204020203" charset="-122"/>
                <a:ea typeface="微软雅黑 Light" panose="020B0502040204020203" charset="-122"/>
              </a:rPr>
              <a:t>。</a:t>
            </a:r>
            <a:endParaRPr lang="en-US" altLang="zh-CN" sz="2400" spc="300" dirty="0" smtClean="0">
              <a:solidFill>
                <a:schemeClr val="tx1"/>
              </a:solidFill>
              <a:latin typeface="微软雅黑 Light" panose="020B0502040204020203" charset="-122"/>
              <a:ea typeface="微软雅黑 Light" panose="020B0502040204020203" charset="-122"/>
            </a:endParaRPr>
          </a:p>
          <a:p>
            <a:pPr marL="800100" lvl="1" indent="-342900">
              <a:spcBef>
                <a:spcPts val="600"/>
              </a:spcBef>
              <a:spcAft>
                <a:spcPts val="600"/>
              </a:spcAft>
              <a:buFont typeface="Wingdings" panose="05000000000000000000" pitchFamily="2" charset="2"/>
              <a:buChar char="Ø"/>
            </a:pPr>
            <a:r>
              <a:rPr lang="zh-CN" altLang="en-US" sz="2400" spc="300" dirty="0" smtClean="0">
                <a:solidFill>
                  <a:schemeClr val="tx1"/>
                </a:solidFill>
                <a:latin typeface="微软雅黑 Light" panose="020B0502040204020203" charset="-122"/>
                <a:ea typeface="微软雅黑 Light" panose="020B0502040204020203" charset="-122"/>
              </a:rPr>
              <a:t>通过</a:t>
            </a:r>
            <a:r>
              <a:rPr lang="zh-CN" altLang="en-US" sz="2400" spc="300" dirty="0">
                <a:solidFill>
                  <a:schemeClr val="tx1"/>
                </a:solidFill>
                <a:latin typeface="微软雅黑 Light" panose="020B0502040204020203" charset="-122"/>
                <a:ea typeface="微软雅黑 Light" panose="020B0502040204020203" charset="-122"/>
              </a:rPr>
              <a:t>静态调度和动态调度的</a:t>
            </a:r>
            <a:r>
              <a:rPr lang="zh-CN" altLang="en-US" sz="2400" spc="300" dirty="0">
                <a:solidFill>
                  <a:srgbClr val="FF0000"/>
                </a:solidFill>
                <a:latin typeface="微软雅黑 Light" panose="020B0502040204020203" charset="-122"/>
                <a:ea typeface="微软雅黑 Light" panose="020B0502040204020203" charset="-122"/>
              </a:rPr>
              <a:t>组合</a:t>
            </a:r>
            <a:r>
              <a:rPr lang="zh-CN" altLang="en-US" sz="2400" spc="300" dirty="0">
                <a:solidFill>
                  <a:schemeClr val="tx1"/>
                </a:solidFill>
                <a:latin typeface="微软雅黑 Light" panose="020B0502040204020203" charset="-122"/>
                <a:ea typeface="微软雅黑 Light" panose="020B0502040204020203" charset="-122"/>
              </a:rPr>
              <a:t>可以大大减少调度次数，即减少动态调度的开销，又可以通过动态调度实现负载</a:t>
            </a:r>
            <a:r>
              <a:rPr lang="zh-CN" altLang="en-US" sz="2400" spc="300" dirty="0" smtClean="0">
                <a:solidFill>
                  <a:schemeClr val="tx1"/>
                </a:solidFill>
                <a:latin typeface="微软雅黑 Light" panose="020B0502040204020203" charset="-122"/>
                <a:ea typeface="微软雅黑 Light" panose="020B0502040204020203" charset="-122"/>
              </a:rPr>
              <a:t>均衡</a:t>
            </a: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endParaRPr lang="zh-CN" altLang="en-US" sz="2400" spc="300" dirty="0">
              <a:solidFill>
                <a:schemeClr val="tx1"/>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19" y="410845"/>
            <a:ext cx="8361681" cy="511175"/>
          </a:xfrm>
        </p:spPr>
        <p:txBody>
          <a:bodyPr/>
          <a:lstStyle/>
          <a:p>
            <a:r>
              <a:rPr lang="en-US" altLang="zh-CN" dirty="0"/>
              <a:t>2.14 </a:t>
            </a:r>
            <a:r>
              <a:rPr lang="zh-CN" altLang="en-US" dirty="0"/>
              <a:t>多核CPU-GPU计算平台任务调度</a:t>
            </a:r>
          </a:p>
        </p:txBody>
      </p:sp>
      <p:sp>
        <p:nvSpPr>
          <p:cNvPr id="4" name="文本框 3"/>
          <p:cNvSpPr txBox="1"/>
          <p:nvPr/>
        </p:nvSpPr>
        <p:spPr>
          <a:xfrm>
            <a:off x="113665" y="1040130"/>
            <a:ext cx="12171680" cy="4339650"/>
          </a:xfrm>
          <a:prstGeom prst="rect">
            <a:avLst/>
          </a:prstGeom>
          <a:noFill/>
        </p:spPr>
        <p:txBody>
          <a:bodyPr wrap="square" rtlCol="0">
            <a:spAutoFit/>
          </a:bodyPr>
          <a:lstStyle/>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并行计算应用可</a:t>
            </a:r>
            <a:r>
              <a:rPr lang="zh-CN" altLang="en-US" sz="2400" spc="300" dirty="0" smtClean="0">
                <a:solidFill>
                  <a:schemeClr val="tx1"/>
                </a:solidFill>
                <a:latin typeface="微软雅黑 Light" panose="020B0502040204020203" charset="-122"/>
                <a:ea typeface="微软雅黑 Light" panose="020B0502040204020203" charset="-122"/>
              </a:rPr>
              <a:t>分为：</a:t>
            </a:r>
            <a:endParaRPr lang="en-US" altLang="zh-CN" sz="2400" spc="300" dirty="0" smtClean="0">
              <a:solidFill>
                <a:schemeClr val="tx1"/>
              </a:solidFill>
              <a:latin typeface="微软雅黑 Light" panose="020B0502040204020203" charset="-122"/>
              <a:ea typeface="微软雅黑 Light" panose="020B0502040204020203" charset="-122"/>
            </a:endParaRPr>
          </a:p>
          <a:p>
            <a:pPr marL="457200" indent="-457200" fontAlgn="auto">
              <a:spcBef>
                <a:spcPts val="600"/>
              </a:spcBef>
              <a:spcAft>
                <a:spcPts val="600"/>
              </a:spcAft>
              <a:buFont typeface="+mj-ea"/>
              <a:buAutoNum type="circleNumDbPlain"/>
            </a:pPr>
            <a:r>
              <a:rPr lang="zh-CN" altLang="en-US" sz="2400" spc="300" dirty="0" smtClean="0">
                <a:solidFill>
                  <a:schemeClr val="tx1"/>
                </a:solidFill>
                <a:latin typeface="微软雅黑 Light" panose="020B0502040204020203" charset="-122"/>
                <a:ea typeface="微软雅黑 Light" panose="020B0502040204020203" charset="-122"/>
              </a:rPr>
              <a:t>负载</a:t>
            </a:r>
            <a:r>
              <a:rPr lang="zh-CN" altLang="en-US" sz="2400" spc="300" dirty="0">
                <a:solidFill>
                  <a:schemeClr val="tx1"/>
                </a:solidFill>
                <a:latin typeface="微软雅黑 Light" panose="020B0502040204020203" charset="-122"/>
                <a:ea typeface="微软雅黑 Light" panose="020B0502040204020203" charset="-122"/>
              </a:rPr>
              <a:t>可预测</a:t>
            </a:r>
            <a:r>
              <a:rPr lang="zh-CN" altLang="en-US" sz="2400" spc="300" dirty="0">
                <a:latin typeface="微软雅黑 Light" panose="020B0502040204020203" charset="-122"/>
                <a:ea typeface="微软雅黑 Light" panose="020B0502040204020203" charset="-122"/>
              </a:rPr>
              <a:t>应用</a:t>
            </a:r>
            <a:r>
              <a:rPr lang="zh-CN" altLang="en-US" sz="2400" spc="300" dirty="0" smtClean="0">
                <a:latin typeface="微软雅黑 Light" panose="020B0502040204020203" charset="-122"/>
                <a:ea typeface="微软雅黑 Light" panose="020B0502040204020203" charset="-122"/>
              </a:rPr>
              <a:t>，可以</a:t>
            </a:r>
            <a:r>
              <a:rPr lang="zh-CN" altLang="en-US" sz="2400" spc="300" dirty="0">
                <a:latin typeface="微软雅黑 Light" panose="020B0502040204020203" charset="-122"/>
                <a:ea typeface="微软雅黑 Light" panose="020B0502040204020203" charset="-122"/>
              </a:rPr>
              <a:t>运用</a:t>
            </a:r>
            <a:r>
              <a:rPr lang="zh-CN" altLang="en-US" sz="2400" spc="300" dirty="0">
                <a:solidFill>
                  <a:srgbClr val="FF0000"/>
                </a:solidFill>
                <a:latin typeface="微软雅黑 Light" panose="020B0502040204020203" charset="-122"/>
                <a:ea typeface="微软雅黑 Light" panose="020B0502040204020203" charset="-122"/>
              </a:rPr>
              <a:t>负载预测调度算法</a:t>
            </a:r>
            <a:r>
              <a:rPr lang="zh-CN" altLang="en-US" sz="2400" spc="300" dirty="0">
                <a:latin typeface="微软雅黑 Light" panose="020B0502040204020203" charset="-122"/>
                <a:ea typeface="微软雅黑 Light" panose="020B0502040204020203" charset="-122"/>
              </a:rPr>
              <a:t>实现高效</a:t>
            </a:r>
            <a:r>
              <a:rPr lang="zh-CN" altLang="en-US" sz="2400" spc="300" dirty="0" smtClean="0">
                <a:latin typeface="微软雅黑 Light" panose="020B0502040204020203" charset="-122"/>
                <a:ea typeface="微软雅黑 Light" panose="020B0502040204020203" charset="-122"/>
              </a:rPr>
              <a:t>调度</a:t>
            </a:r>
            <a:endParaRPr lang="en-US" altLang="zh-CN" sz="2400" spc="300" dirty="0" smtClean="0">
              <a:solidFill>
                <a:schemeClr val="tx1"/>
              </a:solidFill>
              <a:latin typeface="微软雅黑 Light" panose="020B0502040204020203" charset="-122"/>
              <a:ea typeface="微软雅黑 Light" panose="020B0502040204020203" charset="-122"/>
            </a:endParaRPr>
          </a:p>
          <a:p>
            <a:pPr marL="457200" indent="-457200" fontAlgn="auto">
              <a:spcBef>
                <a:spcPts val="600"/>
              </a:spcBef>
              <a:spcAft>
                <a:spcPts val="600"/>
              </a:spcAft>
              <a:buFont typeface="+mj-ea"/>
              <a:buAutoNum type="circleNumDbPlain"/>
            </a:pPr>
            <a:r>
              <a:rPr lang="zh-CN" altLang="en-US" sz="2400" spc="300" dirty="0" smtClean="0">
                <a:solidFill>
                  <a:schemeClr val="tx1"/>
                </a:solidFill>
                <a:latin typeface="微软雅黑 Light" panose="020B0502040204020203" charset="-122"/>
                <a:ea typeface="微软雅黑 Light" panose="020B0502040204020203" charset="-122"/>
              </a:rPr>
              <a:t>负载</a:t>
            </a:r>
            <a:r>
              <a:rPr lang="zh-CN" altLang="en-US" sz="2400" spc="300" dirty="0">
                <a:solidFill>
                  <a:schemeClr val="tx1"/>
                </a:solidFill>
                <a:latin typeface="微软雅黑 Light" panose="020B0502040204020203" charset="-122"/>
                <a:ea typeface="微软雅黑 Light" panose="020B0502040204020203" charset="-122"/>
              </a:rPr>
              <a:t>不可预测应用</a:t>
            </a:r>
            <a:r>
              <a:rPr lang="zh-CN" altLang="en-US" sz="2400" spc="300" dirty="0" smtClean="0">
                <a:solidFill>
                  <a:schemeClr val="tx1"/>
                </a:solidFill>
                <a:latin typeface="微软雅黑 Light" panose="020B0502040204020203" charset="-122"/>
                <a:ea typeface="微软雅黑 Light" panose="020B0502040204020203" charset="-122"/>
              </a:rPr>
              <a:t>。</a:t>
            </a: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600"/>
              </a:spcBef>
              <a:spcAft>
                <a:spcPts val="600"/>
              </a:spcAft>
            </a:pPr>
            <a:r>
              <a:rPr lang="zh-CN" altLang="en-US" sz="2400" spc="300" dirty="0">
                <a:solidFill>
                  <a:schemeClr val="tx1"/>
                </a:solidFill>
                <a:latin typeface="微软雅黑 Light" panose="020B0502040204020203" charset="-122"/>
                <a:ea typeface="微软雅黑 Light" panose="020B0502040204020203" charset="-122"/>
              </a:rPr>
              <a:t>负载预测调度算法的主要思想是：</a:t>
            </a:r>
          </a:p>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1</a:t>
            </a:r>
            <a:r>
              <a:rPr lang="zh-CN" altLang="en-US" sz="2400" spc="300" dirty="0">
                <a:solidFill>
                  <a:schemeClr val="tx1"/>
                </a:solidFill>
                <a:latin typeface="微软雅黑 Light" panose="020B0502040204020203" charset="-122"/>
                <a:ea typeface="微软雅黑 Light" panose="020B0502040204020203" charset="-122"/>
              </a:rPr>
              <a:t>、通过负载预测将计算量大的计算任务分配给GPU、计算量小的分配给CPU计算</a:t>
            </a:r>
            <a:r>
              <a:rPr lang="zh-CN" altLang="en-US" sz="2400" spc="300" dirty="0" smtClean="0">
                <a:solidFill>
                  <a:schemeClr val="tx1"/>
                </a:solidFill>
                <a:latin typeface="微软雅黑 Light" panose="020B0502040204020203" charset="-122"/>
                <a:ea typeface="微软雅黑 Light" panose="020B0502040204020203" charset="-122"/>
              </a:rPr>
              <a:t>，充分发挥GPU</a:t>
            </a:r>
            <a:r>
              <a:rPr lang="zh-CN" altLang="en-US" sz="2400" spc="300" dirty="0">
                <a:solidFill>
                  <a:schemeClr val="tx1"/>
                </a:solidFill>
                <a:latin typeface="微软雅黑 Light" panose="020B0502040204020203" charset="-122"/>
                <a:ea typeface="微软雅黑 Light" panose="020B0502040204020203" charset="-122"/>
              </a:rPr>
              <a:t>的计算性能。</a:t>
            </a:r>
          </a:p>
          <a:p>
            <a:pPr indent="457200" fontAlgn="auto">
              <a:spcBef>
                <a:spcPts val="600"/>
              </a:spcBef>
              <a:spcAft>
                <a:spcPts val="600"/>
              </a:spcAft>
            </a:pPr>
            <a:r>
              <a:rPr lang="zh-CN" altLang="en-US" sz="2400" spc="300" dirty="0" smtClean="0">
                <a:solidFill>
                  <a:schemeClr val="tx1"/>
                </a:solidFill>
                <a:latin typeface="微软雅黑 Light" panose="020B0502040204020203" charset="-122"/>
                <a:ea typeface="微软雅黑 Light" panose="020B0502040204020203" charset="-122"/>
              </a:rPr>
              <a:t>2</a:t>
            </a:r>
            <a:r>
              <a:rPr lang="zh-CN" altLang="en-US" sz="2400" spc="300" dirty="0">
                <a:solidFill>
                  <a:schemeClr val="tx1"/>
                </a:solidFill>
                <a:latin typeface="微软雅黑 Light" panose="020B0502040204020203" charset="-122"/>
                <a:ea typeface="微软雅黑 Light" panose="020B0502040204020203" charset="-122"/>
              </a:rPr>
              <a:t>、测试CPU和GPU的计算性能比，根据性能计算静态和动态的比例，尽量减少动态调度的次数，减少调度开销。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9155" y="5593080"/>
            <a:ext cx="4822011" cy="511110"/>
          </a:xfrm>
        </p:spPr>
        <p:txBody>
          <a:bodyPr/>
          <a:lstStyle/>
          <a:p>
            <a:r>
              <a:rPr lang="zh-CN" altLang="en-US" dirty="0"/>
              <a:t>并行循环的4种类型</a:t>
            </a:r>
          </a:p>
        </p:txBody>
      </p:sp>
      <p:sp>
        <p:nvSpPr>
          <p:cNvPr id="4" name="圆角矩形 3"/>
          <p:cNvSpPr/>
          <p:nvPr/>
        </p:nvSpPr>
        <p:spPr>
          <a:xfrm>
            <a:off x="1426403" y="632668"/>
            <a:ext cx="4388122" cy="22058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6298942" y="632668"/>
            <a:ext cx="4388122" cy="2205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7"/>
          <p:cNvSpPr txBox="1"/>
          <p:nvPr/>
        </p:nvSpPr>
        <p:spPr>
          <a:xfrm>
            <a:off x="2710825" y="676624"/>
            <a:ext cx="2668005" cy="398780"/>
          </a:xfrm>
          <a:prstGeom prst="rect">
            <a:avLst/>
          </a:prstGeom>
          <a:noFill/>
        </p:spPr>
        <p:txBody>
          <a:bodyPr wrap="square" rtlCol="0">
            <a:spAutoFit/>
          </a:bodyPr>
          <a:lstStyle/>
          <a:p>
            <a:pPr algn="r"/>
            <a:r>
              <a:rPr lang="zh-CN" altLang="en-US" sz="2000" b="1" dirty="0">
                <a:solidFill>
                  <a:srgbClr val="1B3868"/>
                </a:solidFill>
                <a:latin typeface="微软雅黑" panose="020B0503020204020204" pitchFamily="34" charset="-122"/>
                <a:ea typeface="微软雅黑" panose="020B0503020204020204" pitchFamily="34" charset="-122"/>
              </a:rPr>
              <a:t>随机型</a:t>
            </a:r>
          </a:p>
        </p:txBody>
      </p:sp>
      <p:sp>
        <p:nvSpPr>
          <p:cNvPr id="7" name="椭圆 6"/>
          <p:cNvSpPr/>
          <p:nvPr/>
        </p:nvSpPr>
        <p:spPr>
          <a:xfrm>
            <a:off x="5390421" y="2375076"/>
            <a:ext cx="661267" cy="661267"/>
          </a:xfrm>
          <a:prstGeom prst="ellipse">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61779" y="2370868"/>
            <a:ext cx="661267" cy="661267"/>
          </a:xfrm>
          <a:prstGeom prst="ellipse">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70537" y="2520011"/>
            <a:ext cx="31750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219056" y="2526854"/>
            <a:ext cx="31750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7"/>
          <p:cNvSpPr txBox="1"/>
          <p:nvPr/>
        </p:nvSpPr>
        <p:spPr>
          <a:xfrm>
            <a:off x="6653161" y="676624"/>
            <a:ext cx="2668005" cy="398780"/>
          </a:xfrm>
          <a:prstGeom prst="rect">
            <a:avLst/>
          </a:prstGeom>
          <a:noFill/>
        </p:spPr>
        <p:txBody>
          <a:bodyPr wrap="square" rtlCol="0">
            <a:spAutoFit/>
          </a:bodyPr>
          <a:lstStyle/>
          <a:p>
            <a:r>
              <a:rPr lang="zh-CN" altLang="en-US" sz="2000" b="1" dirty="0">
                <a:solidFill>
                  <a:srgbClr val="1B3868"/>
                </a:solidFill>
                <a:latin typeface="微软雅黑" panose="020B0503020204020204" pitchFamily="34" charset="-122"/>
                <a:ea typeface="微软雅黑" panose="020B0503020204020204" pitchFamily="34" charset="-122"/>
              </a:rPr>
              <a:t>递增型</a:t>
            </a:r>
          </a:p>
        </p:txBody>
      </p:sp>
      <p:sp>
        <p:nvSpPr>
          <p:cNvPr id="14" name="圆角矩形 13"/>
          <p:cNvSpPr/>
          <p:nvPr/>
        </p:nvSpPr>
        <p:spPr>
          <a:xfrm>
            <a:off x="1382898" y="3312752"/>
            <a:ext cx="4388122" cy="2205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7"/>
          <p:cNvSpPr txBox="1"/>
          <p:nvPr/>
        </p:nvSpPr>
        <p:spPr>
          <a:xfrm>
            <a:off x="2715993" y="3357154"/>
            <a:ext cx="2668005" cy="398780"/>
          </a:xfrm>
          <a:prstGeom prst="rect">
            <a:avLst/>
          </a:prstGeom>
          <a:noFill/>
        </p:spPr>
        <p:txBody>
          <a:bodyPr wrap="square" rtlCol="0">
            <a:spAutoFit/>
          </a:bodyPr>
          <a:lstStyle/>
          <a:p>
            <a:pPr algn="r"/>
            <a:r>
              <a:rPr lang="zh-CN" altLang="en-US" sz="2000" b="1" dirty="0">
                <a:solidFill>
                  <a:srgbClr val="1B3868"/>
                </a:solidFill>
                <a:latin typeface="微软雅黑" panose="020B0503020204020204" pitchFamily="34" charset="-122"/>
                <a:ea typeface="微软雅黑" panose="020B0503020204020204" pitchFamily="34" charset="-122"/>
              </a:rPr>
              <a:t>递减型</a:t>
            </a:r>
          </a:p>
        </p:txBody>
      </p:sp>
      <p:sp>
        <p:nvSpPr>
          <p:cNvPr id="16" name="椭圆 15"/>
          <p:cNvSpPr/>
          <p:nvPr/>
        </p:nvSpPr>
        <p:spPr>
          <a:xfrm>
            <a:off x="5389166" y="3032135"/>
            <a:ext cx="661267" cy="661267"/>
          </a:xfrm>
          <a:prstGeom prst="ellipse">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569268" y="3183132"/>
            <a:ext cx="31750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6298942" y="3312752"/>
            <a:ext cx="4388122" cy="2205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7"/>
          <p:cNvSpPr txBox="1"/>
          <p:nvPr/>
        </p:nvSpPr>
        <p:spPr>
          <a:xfrm>
            <a:off x="6723046" y="3335046"/>
            <a:ext cx="2668005" cy="398780"/>
          </a:xfrm>
          <a:prstGeom prst="rect">
            <a:avLst/>
          </a:prstGeom>
          <a:noFill/>
        </p:spPr>
        <p:txBody>
          <a:bodyPr wrap="square" rtlCol="0">
            <a:spAutoFit/>
          </a:bodyPr>
          <a:lstStyle/>
          <a:p>
            <a:r>
              <a:rPr lang="zh-CN" altLang="en-US" sz="2000" b="1" dirty="0">
                <a:solidFill>
                  <a:srgbClr val="1B3868"/>
                </a:solidFill>
                <a:latin typeface="微软雅黑" panose="020B0503020204020204" pitchFamily="34" charset="-122"/>
                <a:ea typeface="微软雅黑" panose="020B0503020204020204" pitchFamily="34" charset="-122"/>
              </a:rPr>
              <a:t>常数型</a:t>
            </a:r>
          </a:p>
        </p:txBody>
      </p:sp>
      <p:sp>
        <p:nvSpPr>
          <p:cNvPr id="21" name="椭圆 20"/>
          <p:cNvSpPr/>
          <p:nvPr/>
        </p:nvSpPr>
        <p:spPr>
          <a:xfrm>
            <a:off x="6061779" y="3042690"/>
            <a:ext cx="661267" cy="661267"/>
          </a:xfrm>
          <a:prstGeom prst="ellipse">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44951" y="3186463"/>
            <a:ext cx="31750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23" name="图片 22" descr="图片16"/>
          <p:cNvPicPr>
            <a:picLocks noChangeAspect="1"/>
          </p:cNvPicPr>
          <p:nvPr/>
        </p:nvPicPr>
        <p:blipFill>
          <a:blip r:embed="rId2"/>
          <a:stretch>
            <a:fillRect/>
          </a:stretch>
        </p:blipFill>
        <p:spPr>
          <a:xfrm>
            <a:off x="1920240" y="1075690"/>
            <a:ext cx="3152775" cy="1609090"/>
          </a:xfrm>
          <a:prstGeom prst="rect">
            <a:avLst/>
          </a:prstGeom>
        </p:spPr>
      </p:pic>
      <p:pic>
        <p:nvPicPr>
          <p:cNvPr id="24" name="图片 23" descr="图片17"/>
          <p:cNvPicPr>
            <a:picLocks noChangeAspect="1"/>
          </p:cNvPicPr>
          <p:nvPr/>
        </p:nvPicPr>
        <p:blipFill>
          <a:blip r:embed="rId3"/>
          <a:stretch>
            <a:fillRect/>
          </a:stretch>
        </p:blipFill>
        <p:spPr>
          <a:xfrm>
            <a:off x="7118350" y="1075690"/>
            <a:ext cx="3008047" cy="1609200"/>
          </a:xfrm>
          <a:prstGeom prst="rect">
            <a:avLst/>
          </a:prstGeom>
        </p:spPr>
      </p:pic>
      <p:pic>
        <p:nvPicPr>
          <p:cNvPr id="25" name="图片 24" descr="图片18"/>
          <p:cNvPicPr>
            <a:picLocks noChangeAspect="1"/>
          </p:cNvPicPr>
          <p:nvPr/>
        </p:nvPicPr>
        <p:blipFill>
          <a:blip r:embed="rId4"/>
          <a:stretch>
            <a:fillRect/>
          </a:stretch>
        </p:blipFill>
        <p:spPr>
          <a:xfrm>
            <a:off x="1963420" y="3733800"/>
            <a:ext cx="3109671" cy="1609200"/>
          </a:xfrm>
          <a:prstGeom prst="rect">
            <a:avLst/>
          </a:prstGeom>
        </p:spPr>
      </p:pic>
      <p:pic>
        <p:nvPicPr>
          <p:cNvPr id="26" name="图片 25" descr="图片19"/>
          <p:cNvPicPr>
            <a:picLocks noChangeAspect="1"/>
          </p:cNvPicPr>
          <p:nvPr/>
        </p:nvPicPr>
        <p:blipFill>
          <a:blip r:embed="rId5"/>
          <a:stretch>
            <a:fillRect/>
          </a:stretch>
        </p:blipFill>
        <p:spPr>
          <a:xfrm>
            <a:off x="7118350" y="3733800"/>
            <a:ext cx="3152269" cy="160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500"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500"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1+#ppt_w/2"/>
                                          </p:val>
                                        </p:tav>
                                        <p:tav tm="100000">
                                          <p:val>
                                            <p:strVal val="#ppt_x"/>
                                          </p:val>
                                        </p:tav>
                                      </p:tavLst>
                                    </p:anim>
                                    <p:anim calcmode="lin" valueType="num">
                                      <p:cBhvr additive="base">
                                        <p:cTn id="23" dur="5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0-#ppt_w/2"/>
                                          </p:val>
                                        </p:tav>
                                        <p:tav tm="100000">
                                          <p:val>
                                            <p:strVal val="#ppt_x"/>
                                          </p:val>
                                        </p:tav>
                                      </p:tavLst>
                                    </p:anim>
                                    <p:anim calcmode="lin" valueType="num">
                                      <p:cBhvr additive="base">
                                        <p:cTn id="33" dur="500" fill="hold"/>
                                        <p:tgtEl>
                                          <p:spTgt spid="2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42,&quot;width&quot;:697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ature">
  <a:themeElements>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Natur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2931</TotalTime>
  <Words>7726</Words>
  <Application>Microsoft Office PowerPoint</Application>
  <PresentationFormat>自定义</PresentationFormat>
  <Paragraphs>670</Paragraphs>
  <Slides>102</Slides>
  <Notes>22</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102</vt:i4>
      </vt:variant>
    </vt:vector>
  </HeadingPairs>
  <TitlesOfParts>
    <vt:vector size="106" baseType="lpstr">
      <vt:lpstr>Office 主题​​</vt:lpstr>
      <vt:lpstr>Nature</vt:lpstr>
      <vt:lpstr>Equation</vt:lpstr>
      <vt:lpstr>Bitmap Image</vt:lpstr>
      <vt:lpstr>第二章 处理器及其相关技术</vt:lpstr>
      <vt:lpstr>目录 CONTENT</vt:lpstr>
      <vt:lpstr>2.1 CPU组成</vt:lpstr>
      <vt:lpstr>2.2 指令系统</vt:lpstr>
      <vt:lpstr> 2.3 数据表示</vt:lpstr>
      <vt:lpstr>2.1 数据表示与数据类型</vt:lpstr>
      <vt:lpstr>PowerPoint 演示文稿</vt:lpstr>
      <vt:lpstr>PowerPoint 演示文稿</vt:lpstr>
      <vt:lpstr>PowerPoint 演示文稿</vt:lpstr>
      <vt:lpstr>PowerPoint 演示文稿</vt:lpstr>
      <vt:lpstr> 2.3 指令格式设计</vt:lpstr>
      <vt:lpstr>PowerPoint 演示文稿</vt:lpstr>
      <vt:lpstr>1. 固定长度编码</vt:lpstr>
      <vt:lpstr>PowerPoint 演示文稿</vt:lpstr>
      <vt:lpstr>PowerPoint 演示文稿</vt:lpstr>
      <vt:lpstr>PowerPoint 演示文稿</vt:lpstr>
      <vt:lpstr>PowerPoint 演示文稿</vt:lpstr>
      <vt:lpstr>PowerPoint 演示文稿</vt:lpstr>
      <vt:lpstr>PowerPoint 演示文稿</vt:lpstr>
      <vt:lpstr>利用Huffman树进行操作码编码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RlSC和CISC　------CPU两种架构</vt:lpstr>
      <vt:lpstr>RlSC和CISC　------CPU两种架构</vt:lpstr>
      <vt:lpstr>2.4.2 RISC-V</vt:lpstr>
      <vt:lpstr>2.4.2 RISC-V</vt:lpstr>
      <vt:lpstr> 2.5 时钟频率</vt:lpstr>
      <vt:lpstr>2.5 时钟频率</vt:lpstr>
      <vt:lpstr>2.6 并行</vt:lpstr>
      <vt:lpstr>2.6.1 指令级并行</vt:lpstr>
      <vt:lpstr>2.6.2 线程级并行</vt:lpstr>
      <vt:lpstr>2.6.2 线程级并行</vt:lpstr>
      <vt:lpstr>2.6.3 数据并行和SIMD指令集合</vt:lpstr>
      <vt:lpstr> 2.7 多核技术</vt:lpstr>
      <vt:lpstr>2.7 多核技术</vt:lpstr>
      <vt:lpstr>2.7 多核技术</vt:lpstr>
      <vt:lpstr> 2.8 CPU内部互连</vt:lpstr>
      <vt:lpstr>2.8.1 早期的星形总线与跨Socket互连</vt:lpstr>
      <vt:lpstr>2.8.2 Intel 环形总线架构</vt:lpstr>
      <vt:lpstr>2.8.2 Intel 环形总线架构</vt:lpstr>
      <vt:lpstr>2.8.3 Intel Mesh总线架构</vt:lpstr>
      <vt:lpstr>2.8.4 AMD CCX架构和Infinity Fabric总线</vt:lpstr>
      <vt:lpstr>2.8.4 AMD CCX架构和Infinity Fabric总线</vt:lpstr>
      <vt:lpstr> 2.9 CPU外部互连</vt:lpstr>
      <vt:lpstr>2.9 CPU外部互连</vt:lpstr>
      <vt:lpstr>PowerPoint 演示文稿</vt:lpstr>
      <vt:lpstr> 2.10 OpenMP多线程并行编程</vt:lpstr>
      <vt:lpstr>2.10  OpenMP多线程并行编程</vt:lpstr>
      <vt:lpstr>OpenMP的编程模型介绍</vt:lpstr>
      <vt:lpstr>2.10.1   编译制导语句</vt:lpstr>
      <vt:lpstr>2.10.1   编译制导语句</vt:lpstr>
      <vt:lpstr>2.10.2 API 函数</vt:lpstr>
      <vt:lpstr>例题</vt:lpstr>
      <vt:lpstr>例程代码</vt:lpstr>
      <vt:lpstr>例程代码</vt:lpstr>
      <vt:lpstr>2.10.2 API 函数</vt:lpstr>
      <vt:lpstr>2.11 GPU</vt:lpstr>
      <vt:lpstr>2.11.1 GPU简介</vt:lpstr>
      <vt:lpstr>2.11.2 GPU硬件结构</vt:lpstr>
      <vt:lpstr>2.11.2 GPU硬件结构</vt:lpstr>
      <vt:lpstr>2.11.3 GPU的存储层次</vt:lpstr>
      <vt:lpstr>2.12 CUDA</vt:lpstr>
      <vt:lpstr>2.12.1 CUDA简介</vt:lpstr>
      <vt:lpstr>2.12.2 线程管理</vt:lpstr>
      <vt:lpstr>CUDA核函数</vt:lpstr>
      <vt:lpstr>核函数如何使用线程</vt:lpstr>
      <vt:lpstr>PowerPoint 演示文稿</vt:lpstr>
      <vt:lpstr>核函数的调用方式</vt:lpstr>
      <vt:lpstr>四个重要的内置变量</vt:lpstr>
      <vt:lpstr>2.12.3 CUDA编程</vt:lpstr>
      <vt:lpstr>例程代码---核函数</vt:lpstr>
      <vt:lpstr>例程代码---主程序</vt:lpstr>
      <vt:lpstr>2.13 OpenMP-CUDA混合编程</vt:lpstr>
      <vt:lpstr>2.13 OpenMP-CUDA 混合编程</vt:lpstr>
      <vt:lpstr>PowerPoint 演示文稿</vt:lpstr>
      <vt:lpstr>例程代码</vt:lpstr>
      <vt:lpstr>例程代码</vt:lpstr>
      <vt:lpstr>例程代码</vt:lpstr>
      <vt:lpstr>例程代码</vt:lpstr>
      <vt:lpstr>2.14 多核CPU-GPU计算平台任务调度</vt:lpstr>
      <vt:lpstr>2.14 多核CPU-GPU计算平台任务调度</vt:lpstr>
      <vt:lpstr>2.14 多核CPU-GPU计算平台任务调度</vt:lpstr>
      <vt:lpstr>并行循环的4种类型</vt:lpstr>
      <vt:lpstr>负载预测调度算法</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 智财</dc:creator>
  <cp:keywords>51PPT模板网</cp:keywords>
  <cp:lastModifiedBy>user</cp:lastModifiedBy>
  <cp:revision>378</cp:revision>
  <dcterms:created xsi:type="dcterms:W3CDTF">2019-03-25T08:30:00Z</dcterms:created>
  <dcterms:modified xsi:type="dcterms:W3CDTF">2022-03-21T03:41:49Z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2019-04-12T02:11:50.4963799Z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9ffada8e-f9ae-4148-b2f8-fa832a211eb2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y fmtid="{D5CDD505-2E9C-101B-9397-08002B2CF9AE}" pid="12" name="ICV">
    <vt:lpwstr>B0DED1D459A24401A8A0BEB07A52BF28</vt:lpwstr>
  </property>
</Properties>
</file>